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73" r:id="rId3"/>
    <p:sldId id="258" r:id="rId4"/>
    <p:sldId id="259" r:id="rId5"/>
    <p:sldId id="260" r:id="rId6"/>
    <p:sldId id="261" r:id="rId7"/>
    <p:sldId id="274" r:id="rId8"/>
    <p:sldId id="275" r:id="rId9"/>
    <p:sldId id="276" r:id="rId10"/>
    <p:sldId id="272" r:id="rId11"/>
  </p:sldIdLst>
  <p:sldSz cx="12192000" cy="6858000"/>
  <p:notesSz cx="9601200" cy="73152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917"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193870E3-2E3A-461D-9204-D49F8C06EBF9}" type="datetimeFigureOut">
              <a:rPr lang="en-US" smtClean="0"/>
              <a:t>10/21/2021</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5264FFB4-93E4-45E6-8F92-A44AD2A00E8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r">
              <a:defRPr sz="1300"/>
            </a:lvl1pPr>
          </a:lstStyle>
          <a:p>
            <a:endParaRPr lang="fa-IR"/>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l">
              <a:defRPr sz="1300"/>
            </a:lvl1pPr>
          </a:lstStyle>
          <a:p>
            <a:fld id="{F8CAA238-F1D4-45F6-9081-1D05EE4C3B3F}" type="datetimeFigureOut">
              <a:rPr lang="fa-IR" smtClean="0"/>
              <a:pPr/>
              <a:t>15/03/1443</a:t>
            </a:fld>
            <a:endParaRPr lang="fa-IR"/>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fa-IR"/>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r">
              <a:defRPr sz="1300"/>
            </a:lvl1pPr>
          </a:lstStyle>
          <a:p>
            <a:endParaRPr lang="fa-IR"/>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l">
              <a:defRPr sz="1300"/>
            </a:lvl1pPr>
          </a:lstStyle>
          <a:p>
            <a:fld id="{261C4D29-ABEA-4F59-930B-043990676F9A}" type="slidenum">
              <a:rPr lang="fa-IR" smtClean="0"/>
              <a:pPr/>
              <a:t>‹#›</a:t>
            </a:fld>
            <a:endParaRPr lang="fa-IR"/>
          </a:p>
        </p:txBody>
      </p:sp>
    </p:spTree>
    <p:extLst>
      <p:ext uri="{BB962C8B-B14F-4D97-AF65-F5344CB8AC3E}">
        <p14:creationId xmlns:p14="http://schemas.microsoft.com/office/powerpoint/2010/main" val="96450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61C4D29-ABEA-4F59-930B-043990676F9A}" type="slidenum">
              <a:rPr lang="fa-IR" smtClean="0"/>
              <a:pPr/>
              <a:t>3</a:t>
            </a:fld>
            <a:endParaRPr lang="fa-IR"/>
          </a:p>
        </p:txBody>
      </p:sp>
    </p:spTree>
    <p:extLst>
      <p:ext uri="{BB962C8B-B14F-4D97-AF65-F5344CB8AC3E}">
        <p14:creationId xmlns:p14="http://schemas.microsoft.com/office/powerpoint/2010/main" val="63095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76DD222F-02E5-4038-A812-09587D49A04A}" type="datetimeFigureOut">
              <a:rPr lang="fa-IR" smtClean="0"/>
              <a:pPr/>
              <a:t>15/03/1443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BD857CC-DB93-4EDD-BD5B-BBF9C2261FF9}" type="slidenum">
              <a:rPr lang="fa-IR" smtClean="0"/>
              <a:pPr/>
              <a:t>‹#›</a:t>
            </a:fld>
            <a:endParaRPr lang="fa-IR"/>
          </a:p>
        </p:txBody>
      </p:sp>
    </p:spTree>
    <p:extLst>
      <p:ext uri="{BB962C8B-B14F-4D97-AF65-F5344CB8AC3E}">
        <p14:creationId xmlns:p14="http://schemas.microsoft.com/office/powerpoint/2010/main" val="166774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6DD222F-02E5-4038-A812-09587D49A04A}" type="datetimeFigureOut">
              <a:rPr lang="fa-IR" smtClean="0"/>
              <a:pPr/>
              <a:t>15/03/1443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BD857CC-DB93-4EDD-BD5B-BBF9C2261FF9}" type="slidenum">
              <a:rPr lang="fa-IR" smtClean="0"/>
              <a:pPr/>
              <a:t>‹#›</a:t>
            </a:fld>
            <a:endParaRPr lang="fa-IR"/>
          </a:p>
        </p:txBody>
      </p:sp>
    </p:spTree>
    <p:extLst>
      <p:ext uri="{BB962C8B-B14F-4D97-AF65-F5344CB8AC3E}">
        <p14:creationId xmlns:p14="http://schemas.microsoft.com/office/powerpoint/2010/main" val="381055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6DD222F-02E5-4038-A812-09587D49A04A}" type="datetimeFigureOut">
              <a:rPr lang="fa-IR" smtClean="0"/>
              <a:pPr/>
              <a:t>15/03/1443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BD857CC-DB93-4EDD-BD5B-BBF9C2261FF9}" type="slidenum">
              <a:rPr lang="fa-IR" smtClean="0"/>
              <a:pPr/>
              <a:t>‹#›</a:t>
            </a:fld>
            <a:endParaRPr lang="fa-IR"/>
          </a:p>
        </p:txBody>
      </p:sp>
    </p:spTree>
    <p:extLst>
      <p:ext uri="{BB962C8B-B14F-4D97-AF65-F5344CB8AC3E}">
        <p14:creationId xmlns:p14="http://schemas.microsoft.com/office/powerpoint/2010/main" val="182746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6DD222F-02E5-4038-A812-09587D49A04A}" type="datetimeFigureOut">
              <a:rPr lang="fa-IR" smtClean="0"/>
              <a:pPr/>
              <a:t>15/03/1443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BD857CC-DB93-4EDD-BD5B-BBF9C2261FF9}" type="slidenum">
              <a:rPr lang="fa-IR" smtClean="0"/>
              <a:pPr/>
              <a:t>‹#›</a:t>
            </a:fld>
            <a:endParaRPr lang="fa-IR"/>
          </a:p>
        </p:txBody>
      </p:sp>
    </p:spTree>
    <p:extLst>
      <p:ext uri="{BB962C8B-B14F-4D97-AF65-F5344CB8AC3E}">
        <p14:creationId xmlns:p14="http://schemas.microsoft.com/office/powerpoint/2010/main" val="138425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DD222F-02E5-4038-A812-09587D49A04A}" type="datetimeFigureOut">
              <a:rPr lang="fa-IR" smtClean="0"/>
              <a:pPr/>
              <a:t>15/03/1443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BD857CC-DB93-4EDD-BD5B-BBF9C2261FF9}" type="slidenum">
              <a:rPr lang="fa-IR" smtClean="0"/>
              <a:pPr/>
              <a:t>‹#›</a:t>
            </a:fld>
            <a:endParaRPr lang="fa-IR"/>
          </a:p>
        </p:txBody>
      </p:sp>
    </p:spTree>
    <p:extLst>
      <p:ext uri="{BB962C8B-B14F-4D97-AF65-F5344CB8AC3E}">
        <p14:creationId xmlns:p14="http://schemas.microsoft.com/office/powerpoint/2010/main" val="304969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76DD222F-02E5-4038-A812-09587D49A04A}" type="datetimeFigureOut">
              <a:rPr lang="fa-IR" smtClean="0"/>
              <a:pPr/>
              <a:t>15/03/1443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BD857CC-DB93-4EDD-BD5B-BBF9C2261FF9}" type="slidenum">
              <a:rPr lang="fa-IR" smtClean="0"/>
              <a:pPr/>
              <a:t>‹#›</a:t>
            </a:fld>
            <a:endParaRPr lang="fa-IR"/>
          </a:p>
        </p:txBody>
      </p:sp>
    </p:spTree>
    <p:extLst>
      <p:ext uri="{BB962C8B-B14F-4D97-AF65-F5344CB8AC3E}">
        <p14:creationId xmlns:p14="http://schemas.microsoft.com/office/powerpoint/2010/main" val="188857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76DD222F-02E5-4038-A812-09587D49A04A}" type="datetimeFigureOut">
              <a:rPr lang="fa-IR" smtClean="0"/>
              <a:pPr/>
              <a:t>15/03/1443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BD857CC-DB93-4EDD-BD5B-BBF9C2261FF9}" type="slidenum">
              <a:rPr lang="fa-IR" smtClean="0"/>
              <a:pPr/>
              <a:t>‹#›</a:t>
            </a:fld>
            <a:endParaRPr lang="fa-IR"/>
          </a:p>
        </p:txBody>
      </p:sp>
    </p:spTree>
    <p:extLst>
      <p:ext uri="{BB962C8B-B14F-4D97-AF65-F5344CB8AC3E}">
        <p14:creationId xmlns:p14="http://schemas.microsoft.com/office/powerpoint/2010/main" val="308866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76DD222F-02E5-4038-A812-09587D49A04A}" type="datetimeFigureOut">
              <a:rPr lang="fa-IR" smtClean="0"/>
              <a:pPr/>
              <a:t>15/03/1443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BD857CC-DB93-4EDD-BD5B-BBF9C2261FF9}" type="slidenum">
              <a:rPr lang="fa-IR" smtClean="0"/>
              <a:pPr/>
              <a:t>‹#›</a:t>
            </a:fld>
            <a:endParaRPr lang="fa-IR"/>
          </a:p>
        </p:txBody>
      </p:sp>
    </p:spTree>
    <p:extLst>
      <p:ext uri="{BB962C8B-B14F-4D97-AF65-F5344CB8AC3E}">
        <p14:creationId xmlns:p14="http://schemas.microsoft.com/office/powerpoint/2010/main" val="120183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D222F-02E5-4038-A812-09587D49A04A}" type="datetimeFigureOut">
              <a:rPr lang="fa-IR" smtClean="0"/>
              <a:pPr/>
              <a:t>15/03/1443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BD857CC-DB93-4EDD-BD5B-BBF9C2261FF9}" type="slidenum">
              <a:rPr lang="fa-IR" smtClean="0"/>
              <a:pPr/>
              <a:t>‹#›</a:t>
            </a:fld>
            <a:endParaRPr lang="fa-IR"/>
          </a:p>
        </p:txBody>
      </p:sp>
    </p:spTree>
    <p:extLst>
      <p:ext uri="{BB962C8B-B14F-4D97-AF65-F5344CB8AC3E}">
        <p14:creationId xmlns:p14="http://schemas.microsoft.com/office/powerpoint/2010/main" val="391004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DD222F-02E5-4038-A812-09587D49A04A}" type="datetimeFigureOut">
              <a:rPr lang="fa-IR" smtClean="0"/>
              <a:pPr/>
              <a:t>15/03/1443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BD857CC-DB93-4EDD-BD5B-BBF9C2261FF9}" type="slidenum">
              <a:rPr lang="fa-IR" smtClean="0"/>
              <a:pPr/>
              <a:t>‹#›</a:t>
            </a:fld>
            <a:endParaRPr lang="fa-IR"/>
          </a:p>
        </p:txBody>
      </p:sp>
    </p:spTree>
    <p:extLst>
      <p:ext uri="{BB962C8B-B14F-4D97-AF65-F5344CB8AC3E}">
        <p14:creationId xmlns:p14="http://schemas.microsoft.com/office/powerpoint/2010/main" val="226222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DD222F-02E5-4038-A812-09587D49A04A}" type="datetimeFigureOut">
              <a:rPr lang="fa-IR" smtClean="0"/>
              <a:pPr/>
              <a:t>15/03/1443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BD857CC-DB93-4EDD-BD5B-BBF9C2261FF9}" type="slidenum">
              <a:rPr lang="fa-IR" smtClean="0"/>
              <a:pPr/>
              <a:t>‹#›</a:t>
            </a:fld>
            <a:endParaRPr lang="fa-IR"/>
          </a:p>
        </p:txBody>
      </p:sp>
    </p:spTree>
    <p:extLst>
      <p:ext uri="{BB962C8B-B14F-4D97-AF65-F5344CB8AC3E}">
        <p14:creationId xmlns:p14="http://schemas.microsoft.com/office/powerpoint/2010/main" val="117937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D222F-02E5-4038-A812-09587D49A04A}" type="datetimeFigureOut">
              <a:rPr lang="fa-IR" smtClean="0"/>
              <a:pPr/>
              <a:t>15/03/1443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857CC-DB93-4EDD-BD5B-BBF9C2261FF9}" type="slidenum">
              <a:rPr lang="fa-IR" smtClean="0"/>
              <a:pPr/>
              <a:t>‹#›</a:t>
            </a:fld>
            <a:endParaRPr lang="fa-IR"/>
          </a:p>
        </p:txBody>
      </p:sp>
    </p:spTree>
    <p:extLst>
      <p:ext uri="{BB962C8B-B14F-4D97-AF65-F5344CB8AC3E}">
        <p14:creationId xmlns:p14="http://schemas.microsoft.com/office/powerpoint/2010/main" val="227669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425" y="5438775"/>
            <a:ext cx="7267575" cy="1419225"/>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851" y="1357746"/>
            <a:ext cx="5500254" cy="5500254"/>
          </a:xfrm>
          <a:prstGeom prst="rect">
            <a:avLst/>
          </a:prstGeom>
        </p:spPr>
      </p:pic>
      <p:sp>
        <p:nvSpPr>
          <p:cNvPr id="3" name="Content Placeholder 2"/>
          <p:cNvSpPr>
            <a:spLocks noGrp="1"/>
          </p:cNvSpPr>
          <p:nvPr>
            <p:ph idx="1"/>
          </p:nvPr>
        </p:nvSpPr>
        <p:spPr>
          <a:xfrm>
            <a:off x="4501662" y="443346"/>
            <a:ext cx="7441810" cy="1828800"/>
          </a:xfrm>
        </p:spPr>
        <p:txBody>
          <a:bodyPr>
            <a:noAutofit/>
          </a:bodyPr>
          <a:lstStyle/>
          <a:p>
            <a:pPr marL="21676" indent="0" algn="ctr">
              <a:buNone/>
            </a:pPr>
            <a:r>
              <a:rPr lang="fa-IR" sz="7200" b="1" dirty="0">
                <a:latin typeface="Autumn" pitchFamily="2" charset="0"/>
                <a:ea typeface="Calibri"/>
                <a:cs typeface="B Tabassom" panose="00000400000000000000" pitchFamily="2" charset="-78"/>
              </a:rPr>
              <a:t>سیستم ها وراهکارهای</a:t>
            </a:r>
          </a:p>
          <a:p>
            <a:pPr marL="21676" indent="0" algn="ctr">
              <a:buNone/>
            </a:pPr>
            <a:r>
              <a:rPr lang="fa-IR" sz="7200" b="1" dirty="0">
                <a:latin typeface="Autumn" pitchFamily="2" charset="0"/>
                <a:ea typeface="Calibri"/>
                <a:cs typeface="B Tabassom" panose="00000400000000000000" pitchFamily="2" charset="-78"/>
              </a:rPr>
              <a:t> مانیتورینگ و کنترل از راه دور</a:t>
            </a:r>
          </a:p>
          <a:p>
            <a:pPr marL="21676" indent="0" algn="ctr">
              <a:buNone/>
            </a:pPr>
            <a:r>
              <a:rPr lang="fa-IR" sz="3600" b="1" dirty="0">
                <a:latin typeface="Autumn" pitchFamily="2" charset="0"/>
                <a:ea typeface="Calibri"/>
                <a:cs typeface="B Tabassom" panose="00000400000000000000" pitchFamily="2" charset="-78"/>
              </a:rPr>
              <a:t>شرکت فنی مهندسی سپهر الکتروگستر آسیا</a:t>
            </a:r>
          </a:p>
          <a:p>
            <a:pPr marL="21676" indent="0" algn="just" rtl="1">
              <a:buNone/>
            </a:pPr>
            <a:endParaRPr lang="en-US" sz="7200" dirty="0">
              <a:cs typeface="B Nazanin" panose="00000400000000000000" pitchFamily="2" charset="-78"/>
            </a:endParaRPr>
          </a:p>
        </p:txBody>
      </p:sp>
      <p:pic>
        <p:nvPicPr>
          <p:cNvPr id="2" name="Picture 1">
            <a:extLst>
              <a:ext uri="{FF2B5EF4-FFF2-40B4-BE49-F238E27FC236}">
                <a16:creationId xmlns:a16="http://schemas.microsoft.com/office/drawing/2014/main" id="{0D97B2F5-29C5-4E9A-800A-1FE35B0E1E8E}"/>
              </a:ext>
            </a:extLst>
          </p:cNvPr>
          <p:cNvPicPr>
            <a:picLocks noChangeAspect="1"/>
          </p:cNvPicPr>
          <p:nvPr/>
        </p:nvPicPr>
        <p:blipFill>
          <a:blip r:embed="rId5"/>
          <a:stretch>
            <a:fillRect/>
          </a:stretch>
        </p:blipFill>
        <p:spPr>
          <a:xfrm>
            <a:off x="8934568" y="5220586"/>
            <a:ext cx="2402032" cy="1499191"/>
          </a:xfrm>
          <a:prstGeom prst="rect">
            <a:avLst/>
          </a:prstGeom>
        </p:spPr>
      </p:pic>
    </p:spTree>
    <p:extLst>
      <p:ext uri="{BB962C8B-B14F-4D97-AF65-F5344CB8AC3E}">
        <p14:creationId xmlns:p14="http://schemas.microsoft.com/office/powerpoint/2010/main" val="21117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425" y="5438775"/>
            <a:ext cx="7267575" cy="14192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896" y="0"/>
            <a:ext cx="6848104" cy="6861147"/>
          </a:xfrm>
          <a:prstGeom prst="rect">
            <a:avLst/>
          </a:prstGeom>
        </p:spPr>
      </p:pic>
      <p:pic>
        <p:nvPicPr>
          <p:cNvPr id="3" name="Picture 2"/>
          <p:cNvPicPr>
            <a:picLocks noChangeAspect="1"/>
          </p:cNvPicPr>
          <p:nvPr/>
        </p:nvPicPr>
        <p:blipFill>
          <a:blip r:embed="rId4"/>
          <a:stretch>
            <a:fillRect/>
          </a:stretch>
        </p:blipFill>
        <p:spPr>
          <a:xfrm>
            <a:off x="5937" y="5577471"/>
            <a:ext cx="3930732" cy="1141831"/>
          </a:xfrm>
          <a:prstGeom prst="rect">
            <a:avLst/>
          </a:prstGeom>
        </p:spPr>
      </p:pic>
      <p:sp>
        <p:nvSpPr>
          <p:cNvPr id="13" name="Rectangle 12"/>
          <p:cNvSpPr/>
          <p:nvPr/>
        </p:nvSpPr>
        <p:spPr>
          <a:xfrm>
            <a:off x="970384" y="2855167"/>
            <a:ext cx="3415004" cy="410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199" y="2248486"/>
            <a:ext cx="482839" cy="482839"/>
          </a:xfrm>
          <a:prstGeom prst="rect">
            <a:avLst/>
          </a:prstGeom>
          <a:ln>
            <a:solidFill>
              <a:schemeClr val="bg1"/>
            </a:solidFill>
          </a:ln>
        </p:spPr>
      </p:pic>
      <p:pic>
        <p:nvPicPr>
          <p:cNvPr id="26" name="Picture 25" descr="download.jpg"/>
          <p:cNvPicPr>
            <a:picLocks noChangeAspect="1"/>
          </p:cNvPicPr>
          <p:nvPr/>
        </p:nvPicPr>
        <p:blipFill>
          <a:blip r:embed="rId6"/>
          <a:stretch>
            <a:fillRect/>
          </a:stretch>
        </p:blipFill>
        <p:spPr>
          <a:xfrm>
            <a:off x="190006" y="2895738"/>
            <a:ext cx="593766" cy="519765"/>
          </a:xfrm>
          <a:prstGeom prst="rect">
            <a:avLst/>
          </a:prstGeom>
          <a:ln>
            <a:solidFill>
              <a:schemeClr val="bg1"/>
            </a:solidFill>
          </a:ln>
        </p:spPr>
      </p:pic>
      <p:pic>
        <p:nvPicPr>
          <p:cNvPr id="27" name="Picture 26"/>
          <p:cNvPicPr>
            <a:picLocks noChangeAspect="1"/>
          </p:cNvPicPr>
          <p:nvPr/>
        </p:nvPicPr>
        <p:blipFill>
          <a:blip r:embed="rId7"/>
          <a:stretch>
            <a:fillRect/>
          </a:stretch>
        </p:blipFill>
        <p:spPr>
          <a:xfrm>
            <a:off x="166255" y="3469499"/>
            <a:ext cx="606716" cy="577389"/>
          </a:xfrm>
          <a:prstGeom prst="rect">
            <a:avLst/>
          </a:prstGeom>
          <a:solidFill>
            <a:schemeClr val="tx1"/>
          </a:solidFill>
          <a:ln>
            <a:noFill/>
          </a:ln>
        </p:spPr>
      </p:pic>
      <p:pic>
        <p:nvPicPr>
          <p:cNvPr id="28" name="Picture 27"/>
          <p:cNvPicPr>
            <a:picLocks noChangeAspect="1"/>
          </p:cNvPicPr>
          <p:nvPr/>
        </p:nvPicPr>
        <p:blipFill>
          <a:blip r:embed="rId8" cstate="print"/>
          <a:stretch>
            <a:fillRect/>
          </a:stretch>
        </p:blipFill>
        <p:spPr>
          <a:xfrm>
            <a:off x="178129" y="4073238"/>
            <a:ext cx="592495" cy="538632"/>
          </a:xfrm>
          <a:prstGeom prst="rect">
            <a:avLst/>
          </a:prstGeom>
        </p:spPr>
      </p:pic>
      <p:graphicFrame>
        <p:nvGraphicFramePr>
          <p:cNvPr id="30" name="Table 29"/>
          <p:cNvGraphicFramePr>
            <a:graphicFrameLocks noGrp="1"/>
          </p:cNvGraphicFramePr>
          <p:nvPr/>
        </p:nvGraphicFramePr>
        <p:xfrm>
          <a:off x="947885" y="2295316"/>
          <a:ext cx="3746945" cy="2222092"/>
        </p:xfrm>
        <a:graphic>
          <a:graphicData uri="http://schemas.openxmlformats.org/drawingml/2006/table">
            <a:tbl>
              <a:tblPr firstRow="1" bandRow="1">
                <a:tableStyleId>{F5AB1C69-6EDB-4FF4-983F-18BD219EF322}</a:tableStyleId>
              </a:tblPr>
              <a:tblGrid>
                <a:gridCol w="3746945">
                  <a:extLst>
                    <a:ext uri="{9D8B030D-6E8A-4147-A177-3AD203B41FA5}">
                      <a16:colId xmlns:a16="http://schemas.microsoft.com/office/drawing/2014/main" val="20000"/>
                    </a:ext>
                  </a:extLst>
                </a:gridCol>
              </a:tblGrid>
              <a:tr h="555523">
                <a:tc>
                  <a:txBody>
                    <a:bodyPr/>
                    <a:lstStyle/>
                    <a:p>
                      <a:r>
                        <a:rPr lang="fa-IR" sz="2800" b="0" dirty="0">
                          <a:solidFill>
                            <a:schemeClr val="tx1"/>
                          </a:solidFill>
                        </a:rPr>
                        <a:t>03133931255</a:t>
                      </a:r>
                      <a:endParaRPr lang="en-US" sz="2800" b="0" dirty="0">
                        <a:solidFill>
                          <a:schemeClr val="tx1"/>
                        </a:solidFill>
                        <a:latin typeface="+mj-lt"/>
                      </a:endParaRPr>
                    </a:p>
                  </a:txBody>
                  <a:tcPr>
                    <a:solidFill>
                      <a:schemeClr val="bg1"/>
                    </a:solidFill>
                  </a:tcPr>
                </a:tc>
                <a:extLst>
                  <a:ext uri="{0D108BD9-81ED-4DB2-BD59-A6C34878D82A}">
                    <a16:rowId xmlns:a16="http://schemas.microsoft.com/office/drawing/2014/main" val="10000"/>
                  </a:ext>
                </a:extLst>
              </a:tr>
              <a:tr h="555523">
                <a:tc>
                  <a:txBody>
                    <a:bodyPr/>
                    <a:lstStyle/>
                    <a:p>
                      <a:r>
                        <a:rPr lang="fa-IR" sz="2800" b="0" dirty="0">
                          <a:solidFill>
                            <a:schemeClr val="tx1"/>
                          </a:solidFill>
                        </a:rPr>
                        <a:t>09128582132</a:t>
                      </a:r>
                      <a:endParaRPr lang="en-US" sz="2800" b="0" dirty="0">
                        <a:solidFill>
                          <a:schemeClr val="tx1"/>
                        </a:solidFill>
                        <a:latin typeface="+mj-lt"/>
                      </a:endParaRPr>
                    </a:p>
                  </a:txBody>
                  <a:tcPr>
                    <a:solidFill>
                      <a:schemeClr val="bg1"/>
                    </a:solidFill>
                  </a:tcPr>
                </a:tc>
                <a:extLst>
                  <a:ext uri="{0D108BD9-81ED-4DB2-BD59-A6C34878D82A}">
                    <a16:rowId xmlns:a16="http://schemas.microsoft.com/office/drawing/2014/main" val="10001"/>
                  </a:ext>
                </a:extLst>
              </a:tr>
              <a:tr h="555523">
                <a:tc>
                  <a:txBody>
                    <a:bodyPr/>
                    <a:lstStyle/>
                    <a:p>
                      <a:r>
                        <a:rPr lang="en-US" sz="2800" b="0" dirty="0">
                          <a:solidFill>
                            <a:schemeClr val="tx1"/>
                          </a:solidFill>
                        </a:rPr>
                        <a:t>www.electrogostar.com</a:t>
                      </a:r>
                      <a:endParaRPr lang="en-US" sz="2800" b="0" dirty="0">
                        <a:solidFill>
                          <a:schemeClr val="tx1"/>
                        </a:solidFill>
                        <a:latin typeface="+mj-lt"/>
                      </a:endParaRPr>
                    </a:p>
                  </a:txBody>
                  <a:tcPr>
                    <a:solidFill>
                      <a:schemeClr val="bg1"/>
                    </a:solidFill>
                  </a:tcPr>
                </a:tc>
                <a:extLst>
                  <a:ext uri="{0D108BD9-81ED-4DB2-BD59-A6C34878D82A}">
                    <a16:rowId xmlns:a16="http://schemas.microsoft.com/office/drawing/2014/main" val="10002"/>
                  </a:ext>
                </a:extLst>
              </a:tr>
              <a:tr h="555523">
                <a:tc>
                  <a:txBody>
                    <a:bodyPr/>
                    <a:lstStyle/>
                    <a:p>
                      <a:pPr algn="l"/>
                      <a:r>
                        <a:rPr lang="en-US" sz="2800" b="0" dirty="0">
                          <a:solidFill>
                            <a:schemeClr val="tx1"/>
                          </a:solidFill>
                        </a:rPr>
                        <a:t>@</a:t>
                      </a:r>
                      <a:r>
                        <a:rPr lang="en-US" sz="2800" b="0" dirty="0" err="1">
                          <a:solidFill>
                            <a:schemeClr val="tx1"/>
                          </a:solidFill>
                        </a:rPr>
                        <a:t>electrogostar.co</a:t>
                      </a:r>
                      <a:endParaRPr lang="en-US" sz="2800" b="0" dirty="0">
                        <a:solidFill>
                          <a:schemeClr val="tx1"/>
                        </a:solidFill>
                        <a:latin typeface="+mj-lt"/>
                      </a:endParaRPr>
                    </a:p>
                  </a:txBody>
                  <a:tcPr>
                    <a:solidFill>
                      <a:schemeClr val="bg1"/>
                    </a:solidFill>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nvGraphicFramePr>
        <p:xfrm>
          <a:off x="0" y="1436886"/>
          <a:ext cx="5238750" cy="457200"/>
        </p:xfrm>
        <a:graphic>
          <a:graphicData uri="http://schemas.openxmlformats.org/drawingml/2006/table">
            <a:tbl>
              <a:tblPr firstRow="1" bandRow="1">
                <a:tableStyleId>{5C22544A-7EE6-4342-B048-85BDC9FD1C3A}</a:tableStyleId>
              </a:tblPr>
              <a:tblGrid>
                <a:gridCol w="5238750">
                  <a:extLst>
                    <a:ext uri="{9D8B030D-6E8A-4147-A177-3AD203B41FA5}">
                      <a16:colId xmlns:a16="http://schemas.microsoft.com/office/drawing/2014/main" val="20000"/>
                    </a:ext>
                  </a:extLst>
                </a:gridCol>
              </a:tblGrid>
              <a:tr h="328119">
                <a:tc>
                  <a:txBody>
                    <a:bodyPr/>
                    <a:lstStyle/>
                    <a:p>
                      <a:r>
                        <a:rPr lang="en-US" sz="2000" dirty="0" err="1"/>
                        <a:t>Contacs</a:t>
                      </a:r>
                      <a:r>
                        <a:rPr lang="en-US" sz="2000" dirty="0"/>
                        <a:t> us </a:t>
                      </a:r>
                      <a:r>
                        <a:rPr lang="en-US" sz="2400" dirty="0">
                          <a:cs typeface="2  Nazanin" pitchFamily="2" charset="-78"/>
                        </a:rPr>
                        <a:t>:                          </a:t>
                      </a:r>
                      <a:r>
                        <a:rPr lang="fa-IR" sz="2400" dirty="0">
                          <a:cs typeface="2  Nazanin" pitchFamily="2" charset="-78"/>
                        </a:rPr>
                        <a:t>       </a:t>
                      </a:r>
                      <a:r>
                        <a:rPr lang="fa-IR" sz="2400" baseline="0" dirty="0">
                          <a:cs typeface="2  Nazanin" pitchFamily="2" charset="-78"/>
                        </a:rPr>
                        <a:t> </a:t>
                      </a:r>
                      <a:r>
                        <a:rPr lang="fa-IR" sz="2400" dirty="0">
                          <a:cs typeface="2  Nazanin" pitchFamily="2" charset="-78"/>
                        </a:rPr>
                        <a:t>      </a:t>
                      </a:r>
                      <a:r>
                        <a:rPr lang="en-US" sz="2400" dirty="0">
                          <a:cs typeface="2  Nazanin" pitchFamily="2" charset="-78"/>
                        </a:rPr>
                        <a:t> </a:t>
                      </a:r>
                      <a:r>
                        <a:rPr lang="fa-IR" sz="2000" dirty="0">
                          <a:cs typeface="2  Nazanin" pitchFamily="2" charset="-78"/>
                        </a:rPr>
                        <a:t>تماس با ما :</a:t>
                      </a:r>
                      <a:endParaRPr lang="en-US" sz="2000" dirty="0">
                        <a:cs typeface="2  Nazanin" pitchFamily="2" charset="-78"/>
                      </a:endParaRPr>
                    </a:p>
                  </a:txBody>
                  <a:tcPr>
                    <a:solidFill>
                      <a:schemeClr val="tx2">
                        <a:lumMod val="60000"/>
                        <a:lumOff val="40000"/>
                      </a:schemeClr>
                    </a:solidFill>
                  </a:tcPr>
                </a:tc>
                <a:extLst>
                  <a:ext uri="{0D108BD9-81ED-4DB2-BD59-A6C34878D82A}">
                    <a16:rowId xmlns:a16="http://schemas.microsoft.com/office/drawing/2014/main" val="10000"/>
                  </a:ext>
                </a:extLst>
              </a:tr>
            </a:tbl>
          </a:graphicData>
        </a:graphic>
      </p:graphicFrame>
      <p:pic>
        <p:nvPicPr>
          <p:cNvPr id="2" name="Picture 1">
            <a:extLst>
              <a:ext uri="{FF2B5EF4-FFF2-40B4-BE49-F238E27FC236}">
                <a16:creationId xmlns:a16="http://schemas.microsoft.com/office/drawing/2014/main" id="{73096A8D-F208-4CFA-B319-98282ECA35DC}"/>
              </a:ext>
            </a:extLst>
          </p:cNvPr>
          <p:cNvPicPr>
            <a:picLocks noChangeAspect="1"/>
          </p:cNvPicPr>
          <p:nvPr/>
        </p:nvPicPr>
        <p:blipFill>
          <a:blip r:embed="rId9"/>
          <a:stretch>
            <a:fillRect/>
          </a:stretch>
        </p:blipFill>
        <p:spPr>
          <a:xfrm>
            <a:off x="1496652" y="-87920"/>
            <a:ext cx="2245445" cy="1601446"/>
          </a:xfrm>
          <a:prstGeom prst="rect">
            <a:avLst/>
          </a:prstGeom>
        </p:spPr>
      </p:pic>
    </p:spTree>
    <p:extLst>
      <p:ext uri="{BB962C8B-B14F-4D97-AF65-F5344CB8AC3E}">
        <p14:creationId xmlns:p14="http://schemas.microsoft.com/office/powerpoint/2010/main" val="271355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6579" y="2062399"/>
            <a:ext cx="7315926" cy="849890"/>
          </a:xfrm>
        </p:spPr>
        <p:txBody>
          <a:bodyPr>
            <a:noAutofit/>
          </a:bodyPr>
          <a:lstStyle/>
          <a:p>
            <a:pPr>
              <a:lnSpc>
                <a:spcPct val="100000"/>
              </a:lnSpc>
            </a:pPr>
            <a:r>
              <a:rPr lang="fa-IR" sz="5400" b="1" dirty="0">
                <a:cs typeface="B Tabassom" panose="00000400000000000000" pitchFamily="2" charset="-78"/>
              </a:rPr>
              <a:t>دستگاه کنترل از راه دور تجهیزات برقی</a:t>
            </a:r>
            <a:br>
              <a:rPr lang="fa-IR" sz="5400" b="1" dirty="0">
                <a:cs typeface="B Tabassom" panose="00000400000000000000" pitchFamily="2" charset="-78"/>
              </a:rPr>
            </a:br>
            <a:r>
              <a:rPr lang="fa-IR" sz="5400" b="1" dirty="0">
                <a:cs typeface="B Tabassom" panose="00000400000000000000" pitchFamily="2" charset="-78"/>
              </a:rPr>
              <a:t>بوسیله موبایل</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425" y="5438775"/>
            <a:ext cx="7267575" cy="14192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5977"/>
            <a:ext cx="4924425" cy="3908528"/>
          </a:xfrm>
          <a:prstGeom prst="rect">
            <a:avLst/>
          </a:prstGeom>
        </p:spPr>
      </p:pic>
      <p:pic>
        <p:nvPicPr>
          <p:cNvPr id="6" name="Picture 5">
            <a:extLst>
              <a:ext uri="{FF2B5EF4-FFF2-40B4-BE49-F238E27FC236}">
                <a16:creationId xmlns:a16="http://schemas.microsoft.com/office/drawing/2014/main" id="{A90DC7C5-A04C-4FE0-AB19-1CAA0FC929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679"/>
            <a:ext cx="2402958" cy="1711842"/>
          </a:xfrm>
          <a:prstGeom prst="rect">
            <a:avLst/>
          </a:prstGeom>
        </p:spPr>
      </p:pic>
    </p:spTree>
    <p:extLst>
      <p:ext uri="{BB962C8B-B14F-4D97-AF65-F5344CB8AC3E}">
        <p14:creationId xmlns:p14="http://schemas.microsoft.com/office/powerpoint/2010/main" val="357171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5438775"/>
            <a:ext cx="7267575" cy="1419225"/>
          </a:xfrm>
          <a:prstGeom prst="rect">
            <a:avLst/>
          </a:prstGeom>
        </p:spPr>
      </p:pic>
      <p:sp>
        <p:nvSpPr>
          <p:cNvPr id="3" name="Content Placeholder 2"/>
          <p:cNvSpPr>
            <a:spLocks noGrp="1"/>
          </p:cNvSpPr>
          <p:nvPr>
            <p:ph idx="1"/>
          </p:nvPr>
        </p:nvSpPr>
        <p:spPr>
          <a:xfrm>
            <a:off x="720434" y="1485900"/>
            <a:ext cx="4904511" cy="4340581"/>
          </a:xfrm>
        </p:spPr>
        <p:txBody>
          <a:bodyPr>
            <a:noAutofit/>
          </a:bodyPr>
          <a:lstStyle/>
          <a:p>
            <a:pPr marL="0" indent="0" algn="justLow" rtl="1">
              <a:buNone/>
            </a:pPr>
            <a:r>
              <a:rPr lang="fa-IR" sz="2133" dirty="0">
                <a:cs typeface="B Nazanin" panose="00000400000000000000" pitchFamily="2" charset="-78"/>
              </a:rPr>
              <a:t>بوسیله این دستگاه شما به سادگی می توانید بدون حضور در محل و از طریق موبایل ، کنترل تجهیزات برقی خود را به دست بگیرید. </a:t>
            </a:r>
          </a:p>
          <a:p>
            <a:pPr marL="0" indent="0" algn="justLow" rtl="1">
              <a:buNone/>
            </a:pPr>
            <a:r>
              <a:rPr lang="fa-IR" sz="2133" dirty="0">
                <a:cs typeface="B Nazanin" panose="00000400000000000000" pitchFamily="2" charset="-78"/>
              </a:rPr>
              <a:t>برای ارسال فرمان </a:t>
            </a:r>
            <a:r>
              <a:rPr lang="en-US" sz="2133" dirty="0">
                <a:cs typeface="B Nazanin" panose="00000400000000000000" pitchFamily="2" charset="-78"/>
              </a:rPr>
              <a:t>ON/OFF </a:t>
            </a:r>
            <a:r>
              <a:rPr lang="fa-IR" sz="2133" dirty="0">
                <a:cs typeface="B Nazanin" panose="00000400000000000000" pitchFamily="2" charset="-78"/>
              </a:rPr>
              <a:t>و همچنین دریافت گزارش از وضعیت تجهیزات تحت کنترل ، نرم افزار اندرویدی بر روی گوشی همراه نصب میگردد و هریک از تجهیزات به شکل یک آیکن خاص قابل تعریف می باشد. همچنین برای سایر گوشی های غیر اندروید ، کنترل و گزارش گیری از طریق کدهای دستوری </a:t>
            </a:r>
            <a:r>
              <a:rPr lang="en-US" sz="2133" dirty="0">
                <a:cs typeface="B Nazanin" panose="00000400000000000000" pitchFamily="2" charset="-78"/>
              </a:rPr>
              <a:t>SMS </a:t>
            </a:r>
            <a:r>
              <a:rPr lang="fa-IR" sz="2133" dirty="0">
                <a:cs typeface="B Nazanin" panose="00000400000000000000" pitchFamily="2" charset="-78"/>
              </a:rPr>
              <a:t>امکان پذیر میباشد. تعداد ورودی و رله های دستگاه در مدلهای مختلف متفاوت بوده و بنا به کاربرد و پروژه مورد استفاده ، انتخاب میگردد.</a:t>
            </a:r>
            <a:endParaRPr lang="en-US" sz="2133" dirty="0">
              <a:cs typeface="B Nazanin" panose="00000400000000000000" pitchFamily="2" charset="-78"/>
            </a:endParaRPr>
          </a:p>
        </p:txBody>
      </p:sp>
      <p:sp>
        <p:nvSpPr>
          <p:cNvPr id="7" name="Title 1"/>
          <p:cNvSpPr txBox="1">
            <a:spLocks/>
          </p:cNvSpPr>
          <p:nvPr/>
        </p:nvSpPr>
        <p:spPr>
          <a:xfrm>
            <a:off x="6303818" y="201083"/>
            <a:ext cx="5746558" cy="541867"/>
          </a:xfrm>
          <a:prstGeom prst="rect">
            <a:avLst/>
          </a:prstGeom>
        </p:spPr>
        <p:style>
          <a:lnRef idx="1">
            <a:schemeClr val="accent5"/>
          </a:lnRef>
          <a:fillRef idx="2">
            <a:schemeClr val="accent5"/>
          </a:fillRef>
          <a:effectRef idx="1">
            <a:schemeClr val="accent5"/>
          </a:effectRef>
          <a:fontRef idx="minor">
            <a:schemeClr val="dk1"/>
          </a:fontRef>
        </p:style>
        <p:txBody>
          <a:bodyPr vert="horz" lIns="40640" rIns="40640" anchor="ctr">
            <a:noAutofit/>
          </a:bodyPr>
          <a:lstStyle/>
          <a:p>
            <a:pPr algn="r" rtl="1">
              <a:lnSpc>
                <a:spcPct val="115000"/>
              </a:lnSpc>
            </a:pPr>
            <a:r>
              <a:rPr lang="fa-IR" sz="2400" b="1" dirty="0">
                <a:latin typeface="Calibri"/>
                <a:ea typeface="Calibri"/>
                <a:cs typeface="B Nazanin"/>
              </a:rPr>
              <a:t> دستگاه کنترل از راه دور تجهیزات برقی بوسیله موبایل</a:t>
            </a:r>
            <a:endParaRPr lang="fa-IR" sz="2400" b="1" dirty="0">
              <a:solidFill>
                <a:prstClr val="black"/>
              </a:solidFill>
              <a:latin typeface="Calibri"/>
              <a:ea typeface="Calibri"/>
              <a:cs typeface="B Nazanin"/>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95047"/>
            <a:ext cx="2078182" cy="164945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0296" y="1309957"/>
            <a:ext cx="5836512" cy="4677488"/>
          </a:xfrm>
          <a:prstGeom prst="rect">
            <a:avLst/>
          </a:prstGeom>
        </p:spPr>
      </p:pic>
      <p:pic>
        <p:nvPicPr>
          <p:cNvPr id="2" name="Picture 1">
            <a:extLst>
              <a:ext uri="{FF2B5EF4-FFF2-40B4-BE49-F238E27FC236}">
                <a16:creationId xmlns:a16="http://schemas.microsoft.com/office/drawing/2014/main" id="{9934DE24-352A-4E47-97EE-9E4DE9151008}"/>
              </a:ext>
            </a:extLst>
          </p:cNvPr>
          <p:cNvPicPr>
            <a:picLocks noChangeAspect="1"/>
          </p:cNvPicPr>
          <p:nvPr/>
        </p:nvPicPr>
        <p:blipFill>
          <a:blip r:embed="rId6"/>
          <a:stretch>
            <a:fillRect/>
          </a:stretch>
        </p:blipFill>
        <p:spPr>
          <a:xfrm>
            <a:off x="0" y="-113612"/>
            <a:ext cx="2402032" cy="1713124"/>
          </a:xfrm>
          <a:prstGeom prst="rect">
            <a:avLst/>
          </a:prstGeom>
        </p:spPr>
      </p:pic>
    </p:spTree>
    <p:extLst>
      <p:ext uri="{BB962C8B-B14F-4D97-AF65-F5344CB8AC3E}">
        <p14:creationId xmlns:p14="http://schemas.microsoft.com/office/powerpoint/2010/main" val="147812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425" y="5438775"/>
            <a:ext cx="7267575" cy="1419225"/>
          </a:xfrm>
          <a:prstGeom prst="rect">
            <a:avLst/>
          </a:prstGeom>
        </p:spPr>
      </p:pic>
      <p:sp>
        <p:nvSpPr>
          <p:cNvPr id="3" name="Content Placeholder 2"/>
          <p:cNvSpPr>
            <a:spLocks noGrp="1"/>
          </p:cNvSpPr>
          <p:nvPr>
            <p:ph idx="1"/>
          </p:nvPr>
        </p:nvSpPr>
        <p:spPr>
          <a:xfrm>
            <a:off x="270933" y="1246909"/>
            <a:ext cx="11630122" cy="4579573"/>
          </a:xfrm>
        </p:spPr>
        <p:txBody>
          <a:bodyPr>
            <a:noAutofit/>
          </a:bodyPr>
          <a:lstStyle/>
          <a:p>
            <a:pPr lvl="0"/>
            <a:endParaRPr lang="fa-IR" dirty="0"/>
          </a:p>
          <a:p>
            <a:endParaRPr lang="en-US" sz="2489" b="1" dirty="0">
              <a:latin typeface="Lucida Sans Unicode"/>
              <a:cs typeface="B Nazanin" pitchFamily="2" charset="-78"/>
            </a:endParaRPr>
          </a:p>
        </p:txBody>
      </p:sp>
      <p:sp>
        <p:nvSpPr>
          <p:cNvPr id="9" name="Title 1"/>
          <p:cNvSpPr txBox="1">
            <a:spLocks/>
          </p:cNvSpPr>
          <p:nvPr/>
        </p:nvSpPr>
        <p:spPr>
          <a:xfrm>
            <a:off x="6303818" y="201083"/>
            <a:ext cx="5746558" cy="541867"/>
          </a:xfrm>
          <a:prstGeom prst="rect">
            <a:avLst/>
          </a:prstGeom>
        </p:spPr>
        <p:style>
          <a:lnRef idx="1">
            <a:schemeClr val="accent5"/>
          </a:lnRef>
          <a:fillRef idx="2">
            <a:schemeClr val="accent5"/>
          </a:fillRef>
          <a:effectRef idx="1">
            <a:schemeClr val="accent5"/>
          </a:effectRef>
          <a:fontRef idx="minor">
            <a:schemeClr val="dk1"/>
          </a:fontRef>
        </p:style>
        <p:txBody>
          <a:bodyPr vert="horz" lIns="40640" rIns="40640" anchor="ctr">
            <a:noAutofit/>
          </a:bodyPr>
          <a:lstStyle/>
          <a:p>
            <a:pPr algn="r" rtl="1">
              <a:lnSpc>
                <a:spcPct val="115000"/>
              </a:lnSpc>
            </a:pPr>
            <a:r>
              <a:rPr lang="fa-IR" sz="2400" b="1" dirty="0">
                <a:latin typeface="Calibri"/>
                <a:ea typeface="Calibri"/>
                <a:cs typeface="B Nazanin"/>
              </a:rPr>
              <a:t> دستگاه کنترل از راه دور تجهیزات برقی بوسیله موبایل</a:t>
            </a:r>
            <a:endParaRPr lang="fa-IR" sz="2400" b="1" dirty="0">
              <a:solidFill>
                <a:prstClr val="black"/>
              </a:solidFill>
              <a:latin typeface="Calibri"/>
              <a:ea typeface="Calibri"/>
              <a:cs typeface="B Nazani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195047"/>
            <a:ext cx="2078182" cy="1649458"/>
          </a:xfrm>
          <a:prstGeom prst="rect">
            <a:avLst/>
          </a:prstGeom>
        </p:spPr>
      </p:pic>
      <p:sp>
        <p:nvSpPr>
          <p:cNvPr id="2" name="Rectangle 1"/>
          <p:cNvSpPr/>
          <p:nvPr/>
        </p:nvSpPr>
        <p:spPr>
          <a:xfrm>
            <a:off x="789709" y="1028343"/>
            <a:ext cx="10515599" cy="3785652"/>
          </a:xfrm>
          <a:prstGeom prst="rect">
            <a:avLst/>
          </a:prstGeom>
        </p:spPr>
        <p:txBody>
          <a:bodyPr wrap="square">
            <a:spAutoFit/>
          </a:bodyPr>
          <a:lstStyle/>
          <a:p>
            <a:pPr algn="r" rtl="1">
              <a:spcAft>
                <a:spcPts val="0"/>
              </a:spcAft>
            </a:pPr>
            <a:r>
              <a:rPr lang="fa-IR" sz="2000" b="1" dirty="0">
                <a:latin typeface="Times New Roman" panose="02020603050405020304" pitchFamily="18" charset="0"/>
                <a:ea typeface="Times New Roman" panose="02020603050405020304" pitchFamily="18" charset="0"/>
                <a:cs typeface="B Nazanin" panose="00000400000000000000" pitchFamily="2" charset="-78"/>
              </a:rPr>
              <a:t>کنترل تجهیزات با اتصال به رله های دستگاه : </a:t>
            </a:r>
            <a:endParaRPr lang="en-US" sz="2000" dirty="0">
              <a:latin typeface="Times New Roman" panose="02020603050405020304" pitchFamily="18" charset="0"/>
              <a:ea typeface="Times New Roman" panose="02020603050405020304" pitchFamily="18" charset="0"/>
            </a:endParaRPr>
          </a:p>
          <a:p>
            <a:pPr algn="r" rtl="1">
              <a:spcAft>
                <a:spcPts val="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 این دستگاه بنا به مدل انتخاب شده دارای2 </a:t>
            </a:r>
            <a:r>
              <a:rPr lang="fa-IR" sz="2000" dirty="0">
                <a:latin typeface="B Nazanin" panose="00000400000000000000" pitchFamily="2" charset="-78"/>
                <a:ea typeface="Times New Roman" panose="02020603050405020304" pitchFamily="18" charset="0"/>
              </a:rPr>
              <a:t>تا 8</a:t>
            </a:r>
            <a:r>
              <a:rPr lang="fa-IR" sz="2000" dirty="0">
                <a:latin typeface="Times New Roman" panose="02020603050405020304" pitchFamily="18" charset="0"/>
                <a:ea typeface="Times New Roman" panose="02020603050405020304" pitchFamily="18" charset="0"/>
                <a:cs typeface="B Nazanin" panose="00000400000000000000" pitchFamily="2" charset="-78"/>
              </a:rPr>
              <a:t>رله 7 آمپر </a:t>
            </a:r>
            <a:r>
              <a:rPr lang="en-US" sz="2000" dirty="0">
                <a:latin typeface="Times New Roman" panose="02020603050405020304" pitchFamily="18" charset="0"/>
                <a:ea typeface="Times New Roman" panose="02020603050405020304" pitchFamily="18" charset="0"/>
                <a:cs typeface="B Nazanin" panose="00000400000000000000" pitchFamily="2" charset="-78"/>
              </a:rPr>
              <a:t>AC</a:t>
            </a:r>
            <a:r>
              <a:rPr lang="fa-IR" sz="2000" dirty="0">
                <a:latin typeface="Times New Roman" panose="02020603050405020304" pitchFamily="18" charset="0"/>
                <a:ea typeface="Times New Roman" panose="02020603050405020304" pitchFamily="18" charset="0"/>
                <a:cs typeface="B Nazanin" panose="00000400000000000000" pitchFamily="2" charset="-78"/>
              </a:rPr>
              <a:t> برای روشن و خاموش نمودن وسایل و تجهیزات برقی میباشد. هر سه کنتاکت این رله ها در دسترس است و میتوان از آنها استفاده نمود.</a:t>
            </a:r>
            <a:endParaRPr lang="en-US" sz="2000" dirty="0">
              <a:latin typeface="Times New Roman" panose="02020603050405020304" pitchFamily="18" charset="0"/>
              <a:ea typeface="Times New Roman" panose="02020603050405020304" pitchFamily="18" charset="0"/>
            </a:endParaRPr>
          </a:p>
          <a:p>
            <a:pPr algn="justLow" rtl="1">
              <a:spcAft>
                <a:spcPts val="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اعمال فرمان </a:t>
            </a:r>
            <a:r>
              <a:rPr lang="en-US" sz="2000" dirty="0">
                <a:latin typeface="Times New Roman" panose="02020603050405020304" pitchFamily="18" charset="0"/>
                <a:ea typeface="Times New Roman" panose="02020603050405020304" pitchFamily="18" charset="0"/>
                <a:cs typeface="B Nazanin" panose="00000400000000000000" pitchFamily="2" charset="-78"/>
              </a:rPr>
              <a:t>ON/OFF</a:t>
            </a:r>
            <a:r>
              <a:rPr lang="fa-IR" sz="2000" dirty="0">
                <a:latin typeface="Times New Roman" panose="02020603050405020304" pitchFamily="18" charset="0"/>
                <a:ea typeface="Times New Roman" panose="02020603050405020304" pitchFamily="18" charset="0"/>
                <a:cs typeface="B Nazanin" panose="00000400000000000000" pitchFamily="2" charset="-78"/>
              </a:rPr>
              <a:t> به این رله ها از طریق ارسال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با متن خاص(طبق راهنما) انجام میگیرد. با ارسال هر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از سوی کاربر،  دستگاه در تایید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دریافت شده یک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پاسخ به شماره های کاربران تعریف شده در حافظه خود برمیگرداند.</a:t>
            </a:r>
            <a:endParaRPr lang="en-US" sz="2000" dirty="0">
              <a:latin typeface="Times New Roman" panose="02020603050405020304" pitchFamily="18" charset="0"/>
              <a:ea typeface="Times New Roman" panose="02020603050405020304" pitchFamily="18" charset="0"/>
            </a:endParaRPr>
          </a:p>
          <a:p>
            <a:pPr algn="justLow" rtl="1">
              <a:spcAft>
                <a:spcPts val="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امکان تنظیم تایمر جهت خاموش شدن رله پس از گذشت زمان مورد نظر از لحظه روشن شدن رله نیز وجود دارد. یعنی در بسیاری از کاربرد ها مانند مواقعی که رله به عنوان شاسی استارت یا استپ یا کلید زمان دار استفاده میشود کاربر میتواند برای رله زمان روشن بودن را به دلخواه تنظیم نماید.</a:t>
            </a:r>
            <a:endParaRPr lang="en-US" sz="2000" dirty="0">
              <a:latin typeface="Times New Roman" panose="02020603050405020304" pitchFamily="18" charset="0"/>
              <a:ea typeface="Times New Roman" panose="02020603050405020304" pitchFamily="18" charset="0"/>
            </a:endParaRPr>
          </a:p>
          <a:p>
            <a:pPr algn="r" rtl="1">
              <a:spcAft>
                <a:spcPts val="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همچنین هر یک از رله ها قابلیت وابسته شدن به هر یک از ورودی های دستگاه را دارا می باشند که در این صورت با وقوع شرایط آلارم در ورودی ، رله مورد نظر نیز به حالت </a:t>
            </a:r>
            <a:r>
              <a:rPr lang="en-US" sz="2000" dirty="0">
                <a:latin typeface="Times New Roman" panose="02020603050405020304" pitchFamily="18" charset="0"/>
                <a:ea typeface="Times New Roman" panose="02020603050405020304" pitchFamily="18" charset="0"/>
                <a:cs typeface="B Nazanin" panose="00000400000000000000" pitchFamily="2" charset="-78"/>
              </a:rPr>
              <a:t>ON</a:t>
            </a:r>
            <a:r>
              <a:rPr lang="fa-IR" sz="2000" dirty="0">
                <a:latin typeface="Times New Roman" panose="02020603050405020304" pitchFamily="18" charset="0"/>
                <a:ea typeface="Times New Roman" panose="02020603050405020304" pitchFamily="18" charset="0"/>
                <a:cs typeface="B Nazanin" panose="00000400000000000000" pitchFamily="2" charset="-78"/>
              </a:rPr>
              <a:t> در می آید .</a:t>
            </a:r>
            <a:endParaRPr lang="en-US" sz="2000" dirty="0">
              <a:latin typeface="Times New Roman" panose="02020603050405020304" pitchFamily="18" charset="0"/>
              <a:ea typeface="Times New Roman" panose="02020603050405020304" pitchFamily="18" charset="0"/>
            </a:endParaRPr>
          </a:p>
          <a:p>
            <a:pPr algn="r" rtl="1">
              <a:spcAft>
                <a:spcPts val="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یکی دیگر از قابلیت های دستگاه امکان تنظیم 4 تایم کاری برای </a:t>
            </a:r>
            <a:r>
              <a:rPr lang="en-US" sz="2000" dirty="0">
                <a:latin typeface="Times New Roman" panose="02020603050405020304" pitchFamily="18" charset="0"/>
                <a:ea typeface="Times New Roman" panose="02020603050405020304" pitchFamily="18" charset="0"/>
                <a:cs typeface="B Nazanin" panose="00000400000000000000" pitchFamily="2" charset="-78"/>
              </a:rPr>
              <a:t>ON/OFF</a:t>
            </a:r>
            <a:r>
              <a:rPr lang="fa-IR" sz="2000" dirty="0">
                <a:latin typeface="Times New Roman" panose="02020603050405020304" pitchFamily="18" charset="0"/>
                <a:ea typeface="Times New Roman" panose="02020603050405020304" pitchFamily="18" charset="0"/>
                <a:cs typeface="B Nazanin" panose="00000400000000000000" pitchFamily="2" charset="-78"/>
              </a:rPr>
              <a:t> شدن هر یک از رله های1 و2 دستگاه به طور اتوماتیک می باشد. یعنی رله بر طبق زمان بندی انجام شده در تایم مشخص روشن و سپس خاموش خواهد شد.</a:t>
            </a:r>
            <a:endParaRPr lang="en-US" sz="2000" dirty="0">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92AB81AF-6E5D-45F4-9632-10E389435BC8}"/>
              </a:ext>
            </a:extLst>
          </p:cNvPr>
          <p:cNvPicPr>
            <a:picLocks noChangeAspect="1"/>
          </p:cNvPicPr>
          <p:nvPr/>
        </p:nvPicPr>
        <p:blipFill>
          <a:blip r:embed="rId4"/>
          <a:stretch>
            <a:fillRect/>
          </a:stretch>
        </p:blipFill>
        <p:spPr>
          <a:xfrm>
            <a:off x="0" y="-80198"/>
            <a:ext cx="2402032" cy="1713124"/>
          </a:xfrm>
          <a:prstGeom prst="rect">
            <a:avLst/>
          </a:prstGeom>
        </p:spPr>
      </p:pic>
    </p:spTree>
    <p:extLst>
      <p:ext uri="{BB962C8B-B14F-4D97-AF65-F5344CB8AC3E}">
        <p14:creationId xmlns:p14="http://schemas.microsoft.com/office/powerpoint/2010/main" val="30821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425" y="5438775"/>
            <a:ext cx="7267575" cy="1419225"/>
          </a:xfrm>
          <a:prstGeom prst="rect">
            <a:avLst/>
          </a:prstGeom>
        </p:spPr>
      </p:pic>
      <p:sp>
        <p:nvSpPr>
          <p:cNvPr id="9" name="Title 1"/>
          <p:cNvSpPr txBox="1">
            <a:spLocks/>
          </p:cNvSpPr>
          <p:nvPr/>
        </p:nvSpPr>
        <p:spPr>
          <a:xfrm>
            <a:off x="6303818" y="201083"/>
            <a:ext cx="5746558" cy="541867"/>
          </a:xfrm>
          <a:prstGeom prst="rect">
            <a:avLst/>
          </a:prstGeom>
        </p:spPr>
        <p:style>
          <a:lnRef idx="1">
            <a:schemeClr val="accent5"/>
          </a:lnRef>
          <a:fillRef idx="2">
            <a:schemeClr val="accent5"/>
          </a:fillRef>
          <a:effectRef idx="1">
            <a:schemeClr val="accent5"/>
          </a:effectRef>
          <a:fontRef idx="minor">
            <a:schemeClr val="dk1"/>
          </a:fontRef>
        </p:style>
        <p:txBody>
          <a:bodyPr vert="horz" lIns="40640" rIns="40640" anchor="ctr">
            <a:noAutofit/>
          </a:bodyPr>
          <a:lstStyle/>
          <a:p>
            <a:pPr algn="r" rtl="1">
              <a:lnSpc>
                <a:spcPct val="115000"/>
              </a:lnSpc>
            </a:pPr>
            <a:r>
              <a:rPr lang="fa-IR" sz="2400" b="1" dirty="0">
                <a:latin typeface="Calibri"/>
                <a:ea typeface="Calibri"/>
                <a:cs typeface="B Nazanin"/>
              </a:rPr>
              <a:t> دستگاه کنترل از راه دور تجهیزات برقی بوسیله موبایل</a:t>
            </a:r>
            <a:endParaRPr lang="fa-IR" sz="2400" b="1" dirty="0">
              <a:solidFill>
                <a:prstClr val="black"/>
              </a:solidFill>
              <a:latin typeface="Calibri"/>
              <a:ea typeface="Calibri"/>
              <a:cs typeface="B Nazani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195047"/>
            <a:ext cx="2078182" cy="1649458"/>
          </a:xfrm>
          <a:prstGeom prst="rect">
            <a:avLst/>
          </a:prstGeom>
        </p:spPr>
      </p:pic>
      <p:sp>
        <p:nvSpPr>
          <p:cNvPr id="5" name="Rectangle 4"/>
          <p:cNvSpPr/>
          <p:nvPr/>
        </p:nvSpPr>
        <p:spPr>
          <a:xfrm>
            <a:off x="872836" y="1042510"/>
            <a:ext cx="10654145" cy="4708981"/>
          </a:xfrm>
          <a:prstGeom prst="rect">
            <a:avLst/>
          </a:prstGeom>
        </p:spPr>
        <p:txBody>
          <a:bodyPr wrap="square">
            <a:spAutoFit/>
          </a:bodyPr>
          <a:lstStyle/>
          <a:p>
            <a:pPr algn="justLow" rtl="1">
              <a:spcAft>
                <a:spcPts val="0"/>
              </a:spcAft>
            </a:pPr>
            <a:r>
              <a:rPr lang="fa-IR" sz="2000" b="1" dirty="0">
                <a:latin typeface="Times New Roman" panose="02020603050405020304" pitchFamily="18" charset="0"/>
                <a:ea typeface="Times New Roman" panose="02020603050405020304" pitchFamily="18" charset="0"/>
                <a:cs typeface="B Nazanin" panose="00000400000000000000" pitchFamily="2" charset="-78"/>
              </a:rPr>
              <a:t>بررسی وضعیت تجهیزات جانبی از طریق اتصال به ورودی های دیجیتال: </a:t>
            </a:r>
            <a:endParaRPr lang="en-US" sz="2000" dirty="0">
              <a:latin typeface="Times New Roman" panose="02020603050405020304" pitchFamily="18" charset="0"/>
              <a:ea typeface="Times New Roman" panose="02020603050405020304" pitchFamily="18" charset="0"/>
            </a:endParaRPr>
          </a:p>
          <a:p>
            <a:pPr marL="228600" algn="justLow" rtl="1">
              <a:spcAft>
                <a:spcPts val="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  این دستگاه دارای 2 تا 10 ورودی دیجیتال ایزوله (بنا به مدل دستگاه) میباشد که هر یک از آنها را میتوان در </a:t>
            </a:r>
            <a:r>
              <a:rPr lang="en-US" sz="2000" dirty="0">
                <a:latin typeface="Times New Roman" panose="02020603050405020304" pitchFamily="18" charset="0"/>
                <a:ea typeface="Times New Roman" panose="02020603050405020304" pitchFamily="18" charset="0"/>
                <a:cs typeface="B Nazanin" panose="00000400000000000000" pitchFamily="2" charset="-78"/>
              </a:rPr>
              <a:t>2</a:t>
            </a:r>
            <a:r>
              <a:rPr lang="fa-IR" sz="2000" dirty="0">
                <a:latin typeface="Times New Roman" panose="02020603050405020304" pitchFamily="18" charset="0"/>
                <a:ea typeface="Times New Roman" panose="02020603050405020304" pitchFamily="18" charset="0"/>
                <a:cs typeface="B Nazanin" panose="00000400000000000000" pitchFamily="2" charset="-78"/>
              </a:rPr>
              <a:t>مد  عادی و آلارم ، راه اندازی نمود. در صورت فعال سازی ورودی در مد هشدار (آلارم) دستگاه در صورت وقوع شرایط آلارم اقدام به ارسال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هشدار ، تماس تلفنی (در صورت فعال سازی) و فعال سازی رله (در صورت فعال سازی قابلیت) خواهد نمود.</a:t>
            </a:r>
            <a:endParaRPr lang="en-US" sz="2000" dirty="0">
              <a:latin typeface="Times New Roman" panose="02020603050405020304" pitchFamily="18" charset="0"/>
              <a:ea typeface="Times New Roman" panose="02020603050405020304" pitchFamily="18" charset="0"/>
            </a:endParaRPr>
          </a:p>
          <a:p>
            <a:pPr marL="342900" lvl="0" indent="-342900" algn="justLow" rtl="1">
              <a:spcAft>
                <a:spcPts val="0"/>
              </a:spcAft>
              <a:buFont typeface="+mj-lt"/>
              <a:buAutoNum type="arabicPeriod"/>
              <a:tabLst>
                <a:tab pos="457200" algn="l"/>
              </a:tabLst>
            </a:pPr>
            <a:r>
              <a:rPr lang="fa-IR" sz="2000" b="1" dirty="0">
                <a:latin typeface="Times New Roman" panose="02020603050405020304" pitchFamily="18" charset="0"/>
                <a:ea typeface="Times New Roman" panose="02020603050405020304" pitchFamily="18" charset="0"/>
                <a:cs typeface="B Nazanin" panose="00000400000000000000" pitchFamily="2" charset="-78"/>
              </a:rPr>
              <a:t>مد عادی : </a:t>
            </a:r>
            <a:r>
              <a:rPr lang="fa-IR" sz="2000" dirty="0">
                <a:latin typeface="Times New Roman" panose="02020603050405020304" pitchFamily="18" charset="0"/>
                <a:ea typeface="Times New Roman" panose="02020603050405020304" pitchFamily="18" charset="0"/>
                <a:cs typeface="B Nazanin" panose="00000400000000000000" pitchFamily="2" charset="-78"/>
              </a:rPr>
              <a:t>در این حالت در مواقع لزوم میتوان از طریق ارسال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ورودی را چک کرد ( از قطع و وصل بودن ولتاژ ورودی و یا </a:t>
            </a:r>
            <a:r>
              <a:rPr lang="en-US" sz="2000" dirty="0">
                <a:latin typeface="Times New Roman" panose="02020603050405020304" pitchFamily="18" charset="0"/>
                <a:ea typeface="Times New Roman" panose="02020603050405020304" pitchFamily="18" charset="0"/>
                <a:cs typeface="B Nazanin" panose="00000400000000000000" pitchFamily="2" charset="-78"/>
              </a:rPr>
              <a:t>ON/OFF</a:t>
            </a:r>
            <a:r>
              <a:rPr lang="fa-IR" sz="2000" dirty="0">
                <a:latin typeface="Times New Roman" panose="02020603050405020304" pitchFamily="18" charset="0"/>
                <a:ea typeface="Times New Roman" panose="02020603050405020304" pitchFamily="18" charset="0"/>
                <a:cs typeface="B Nazanin" panose="00000400000000000000" pitchFamily="2" charset="-78"/>
              </a:rPr>
              <a:t> بودن یک مدار یا خروجی سنسور اطلاع حاصل نمود.). به عنوان مثال اگر ورودی دستگاه به سنسور یا مداری اتصال یابد که ولتاژخروجی آن </a:t>
            </a:r>
            <a:r>
              <a:rPr lang="en-US" sz="2000" dirty="0">
                <a:latin typeface="Times New Roman" panose="02020603050405020304" pitchFamily="18" charset="0"/>
                <a:ea typeface="Times New Roman" panose="02020603050405020304" pitchFamily="18" charset="0"/>
                <a:cs typeface="B Nazanin" panose="00000400000000000000" pitchFamily="2" charset="-78"/>
              </a:rPr>
              <a:t>0</a:t>
            </a:r>
            <a:r>
              <a:rPr lang="fa-IR" sz="2000" dirty="0">
                <a:latin typeface="Times New Roman" panose="02020603050405020304" pitchFamily="18" charset="0"/>
                <a:ea typeface="Times New Roman" panose="02020603050405020304" pitchFamily="18" charset="0"/>
                <a:cs typeface="B Nazanin" panose="00000400000000000000" pitchFamily="2" charset="-78"/>
              </a:rPr>
              <a:t> یا </a:t>
            </a:r>
            <a:r>
              <a:rPr lang="en-US" sz="2000" dirty="0">
                <a:latin typeface="Times New Roman" panose="02020603050405020304" pitchFamily="18" charset="0"/>
                <a:ea typeface="Times New Roman" panose="02020603050405020304" pitchFamily="18" charset="0"/>
                <a:cs typeface="B Nazanin" panose="00000400000000000000" pitchFamily="2" charset="-78"/>
              </a:rPr>
              <a:t>12</a:t>
            </a:r>
            <a:r>
              <a:rPr lang="fa-IR" sz="2000" dirty="0">
                <a:latin typeface="Times New Roman" panose="02020603050405020304" pitchFamily="18" charset="0"/>
                <a:ea typeface="Times New Roman" panose="02020603050405020304" pitchFamily="18" charset="0"/>
                <a:cs typeface="B Nazanin" panose="00000400000000000000" pitchFamily="2" charset="-78"/>
              </a:rPr>
              <a:t> ولت باشد جهت اطلاع از وضعیت آن ، کافی است کاربر یک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دریافت گزارش ورودی به دستگاه ارسال نماید تا دستگاه بلافاصله در پاسخ به آن گزارش وضعیت ورودی های خود را به شکل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en-US" sz="2000" dirty="0">
                <a:latin typeface="B Nazanin" panose="00000400000000000000" pitchFamily="2" charset="-78"/>
                <a:ea typeface="Times New Roman" panose="02020603050405020304" pitchFamily="18" charset="0"/>
              </a:rPr>
              <a:t> </a:t>
            </a:r>
            <a:r>
              <a:rPr lang="fa-IR" sz="2000" dirty="0">
                <a:latin typeface="B Nazanin" panose="00000400000000000000" pitchFamily="2" charset="-78"/>
                <a:ea typeface="Times New Roman" panose="02020603050405020304" pitchFamily="18" charset="0"/>
              </a:rPr>
              <a:t>ارسال نماید.</a:t>
            </a:r>
            <a:endParaRPr lang="en-US" sz="2000" dirty="0">
              <a:latin typeface="Times New Roman" panose="02020603050405020304" pitchFamily="18" charset="0"/>
              <a:ea typeface="Times New Roman" panose="02020603050405020304" pitchFamily="18" charset="0"/>
            </a:endParaRPr>
          </a:p>
          <a:p>
            <a:pPr marL="342900" lvl="0" indent="-342900" algn="justLow" rtl="1">
              <a:spcAft>
                <a:spcPts val="0"/>
              </a:spcAft>
              <a:buFont typeface="+mj-lt"/>
              <a:buAutoNum type="arabicPeriod"/>
              <a:tabLst>
                <a:tab pos="457200" algn="l"/>
              </a:tabLst>
            </a:pPr>
            <a:r>
              <a:rPr lang="fa-IR" sz="2000" b="1" dirty="0">
                <a:latin typeface="Times New Roman" panose="02020603050405020304" pitchFamily="18" charset="0"/>
                <a:ea typeface="Times New Roman" panose="02020603050405020304" pitchFamily="18" charset="0"/>
                <a:cs typeface="B Nazanin" panose="00000400000000000000" pitchFamily="2" charset="-78"/>
              </a:rPr>
              <a:t>مد هشدار دهنده(آلارم) :</a:t>
            </a:r>
            <a:r>
              <a:rPr lang="fa-IR" sz="2000" dirty="0">
                <a:latin typeface="Times New Roman" panose="02020603050405020304" pitchFamily="18" charset="0"/>
                <a:ea typeface="Times New Roman" panose="02020603050405020304" pitchFamily="18" charset="0"/>
                <a:cs typeface="B Nazanin" panose="00000400000000000000" pitchFamily="2" charset="-78"/>
              </a:rPr>
              <a:t> هرگاه بخواهیم در اثر انجام یک عمل (قطع و وصل ولتاژ ورودی یا فعال شدن یک سنسور ) دستگاه بلافاصله یک پیغام هشدار را به کاربر ارسال نماید  باید ورودی مورد نظر را در مد هشدار دهنده تنظیم نمود. کلیه ورودیهای دیجیتال دستگاه قابلیت تنظیم بر روی حالت هشدار دهنده فعال </a:t>
            </a:r>
            <a:r>
              <a:rPr lang="en-US" sz="2000" dirty="0">
                <a:latin typeface="Times New Roman" panose="02020603050405020304" pitchFamily="18" charset="0"/>
                <a:ea typeface="Times New Roman" panose="02020603050405020304" pitchFamily="18" charset="0"/>
                <a:cs typeface="B Nazanin" panose="00000400000000000000" pitchFamily="2" charset="-78"/>
              </a:rPr>
              <a:t>Low</a:t>
            </a:r>
            <a:r>
              <a:rPr lang="fa-IR" sz="2000" dirty="0">
                <a:latin typeface="Times New Roman" panose="02020603050405020304" pitchFamily="18" charset="0"/>
                <a:ea typeface="Times New Roman" panose="02020603050405020304" pitchFamily="18" charset="0"/>
                <a:cs typeface="B Nazanin" panose="00000400000000000000" pitchFamily="2" charset="-78"/>
              </a:rPr>
              <a:t> یا فعال </a:t>
            </a:r>
            <a:r>
              <a:rPr lang="en-US" sz="2000" dirty="0">
                <a:latin typeface="Times New Roman" panose="02020603050405020304" pitchFamily="18" charset="0"/>
                <a:ea typeface="Times New Roman" panose="02020603050405020304" pitchFamily="18" charset="0"/>
                <a:cs typeface="B Nazanin" panose="00000400000000000000" pitchFamily="2" charset="-78"/>
              </a:rPr>
              <a:t>High</a:t>
            </a:r>
            <a:r>
              <a:rPr lang="en-US" sz="2000" dirty="0">
                <a:latin typeface="B Nazanin" panose="00000400000000000000" pitchFamily="2" charset="-78"/>
                <a:ea typeface="Times New Roman" panose="02020603050405020304" pitchFamily="18" charset="0"/>
              </a:rPr>
              <a:t> </a:t>
            </a:r>
            <a:r>
              <a:rPr lang="fa-IR" sz="2000" dirty="0">
                <a:latin typeface="B Nazanin" panose="00000400000000000000" pitchFamily="2" charset="-78"/>
                <a:ea typeface="Times New Roman" panose="02020603050405020304" pitchFamily="18" charset="0"/>
              </a:rPr>
              <a:t> یا </a:t>
            </a:r>
            <a:r>
              <a:rPr lang="en-US" sz="2000" dirty="0">
                <a:latin typeface="B Nazanin" panose="00000400000000000000" pitchFamily="2" charset="-78"/>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B Nazanin" panose="00000400000000000000" pitchFamily="2" charset="-78"/>
              </a:rPr>
              <a:t>AnyChange</a:t>
            </a:r>
            <a:r>
              <a:rPr lang="en-US" sz="2000" dirty="0">
                <a:latin typeface="B Nazanin" panose="00000400000000000000" pitchFamily="2" charset="-78"/>
                <a:ea typeface="Times New Roman" panose="02020603050405020304" pitchFamily="18" charset="0"/>
              </a:rPr>
              <a:t> </a:t>
            </a:r>
            <a:r>
              <a:rPr lang="fa-IR" sz="2000" dirty="0">
                <a:latin typeface="B Nazanin" panose="00000400000000000000" pitchFamily="2" charset="-78"/>
                <a:ea typeface="Times New Roman" panose="02020603050405020304" pitchFamily="18" charset="0"/>
              </a:rPr>
              <a:t>را دارا میباشند. </a:t>
            </a:r>
            <a:endParaRPr lang="en-US" sz="2000" dirty="0">
              <a:latin typeface="Times New Roman" panose="02020603050405020304" pitchFamily="18" charset="0"/>
              <a:ea typeface="Times New Roman" panose="02020603050405020304" pitchFamily="18" charset="0"/>
            </a:endParaRPr>
          </a:p>
          <a:p>
            <a:pPr marL="457200" algn="justLow" rtl="1">
              <a:spcAft>
                <a:spcPts val="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به عنوان مثال چنانچه بخواهیم هرگاه خروجی یک سنسور از حالت </a:t>
            </a:r>
            <a:r>
              <a:rPr lang="en-US" sz="2000" dirty="0">
                <a:latin typeface="Times New Roman" panose="02020603050405020304" pitchFamily="18" charset="0"/>
                <a:ea typeface="Times New Roman" panose="02020603050405020304" pitchFamily="18" charset="0"/>
                <a:cs typeface="B Nazanin" panose="00000400000000000000" pitchFamily="2" charset="-78"/>
              </a:rPr>
              <a:t>0</a:t>
            </a:r>
            <a:r>
              <a:rPr lang="fa-IR" sz="2000" dirty="0">
                <a:latin typeface="Times New Roman" panose="02020603050405020304" pitchFamily="18" charset="0"/>
                <a:ea typeface="Times New Roman" panose="02020603050405020304" pitchFamily="18" charset="0"/>
                <a:cs typeface="B Nazanin" panose="00000400000000000000" pitchFamily="2" charset="-78"/>
              </a:rPr>
              <a:t> به </a:t>
            </a:r>
            <a:r>
              <a:rPr lang="en-US" sz="2000" dirty="0">
                <a:latin typeface="Times New Roman" panose="02020603050405020304" pitchFamily="18" charset="0"/>
                <a:ea typeface="Times New Roman" panose="02020603050405020304" pitchFamily="18" charset="0"/>
                <a:cs typeface="B Nazanin" panose="00000400000000000000" pitchFamily="2" charset="-78"/>
              </a:rPr>
              <a:t>12</a:t>
            </a:r>
            <a:r>
              <a:rPr lang="fa-IR" sz="2000" dirty="0">
                <a:latin typeface="Times New Roman" panose="02020603050405020304" pitchFamily="18" charset="0"/>
                <a:ea typeface="Times New Roman" panose="02020603050405020304" pitchFamily="18" charset="0"/>
                <a:cs typeface="B Nazanin" panose="00000400000000000000" pitchFamily="2" charset="-78"/>
              </a:rPr>
              <a:t>ولت تغییر حالت داد دستگاه بلافاصله یک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هشدار ارسال نماید ، باید یکی از ورودیهای دستگاه را که به سنسور اتصال می یابد در مد هشدار دهنده و فعال </a:t>
            </a:r>
            <a:r>
              <a:rPr lang="en-US" sz="2000" dirty="0">
                <a:latin typeface="Times New Roman" panose="02020603050405020304" pitchFamily="18" charset="0"/>
                <a:ea typeface="Times New Roman" panose="02020603050405020304" pitchFamily="18" charset="0"/>
                <a:cs typeface="B Nazanin" panose="00000400000000000000" pitchFamily="2" charset="-78"/>
              </a:rPr>
              <a:t>High</a:t>
            </a:r>
            <a:r>
              <a:rPr lang="fa-IR" sz="2000" dirty="0">
                <a:latin typeface="Times New Roman" panose="02020603050405020304" pitchFamily="18" charset="0"/>
                <a:ea typeface="Times New Roman" panose="02020603050405020304" pitchFamily="18" charset="0"/>
                <a:cs typeface="B Nazanin" panose="00000400000000000000" pitchFamily="2" charset="-78"/>
              </a:rPr>
              <a:t> تنظیم کرد . در این صورت بلافاصله پس از تغییر سطح ولتاژ سنسور از </a:t>
            </a:r>
            <a:r>
              <a:rPr lang="en-US" sz="2000" dirty="0">
                <a:latin typeface="Times New Roman" panose="02020603050405020304" pitchFamily="18" charset="0"/>
                <a:ea typeface="Times New Roman" panose="02020603050405020304" pitchFamily="18" charset="0"/>
                <a:cs typeface="B Nazanin" panose="00000400000000000000" pitchFamily="2" charset="-78"/>
              </a:rPr>
              <a:t> Low</a:t>
            </a:r>
            <a:r>
              <a:rPr lang="en-US" sz="2000" dirty="0">
                <a:latin typeface="B Nazanin" panose="00000400000000000000" pitchFamily="2" charset="-78"/>
                <a:ea typeface="Times New Roman" panose="02020603050405020304" pitchFamily="18" charset="0"/>
              </a:rPr>
              <a:t> </a:t>
            </a:r>
            <a:r>
              <a:rPr lang="fa-IR" sz="2000" dirty="0">
                <a:latin typeface="B Nazanin" panose="00000400000000000000" pitchFamily="2" charset="-78"/>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B Nazanin" panose="00000400000000000000" pitchFamily="2" charset="-78"/>
              </a:rPr>
              <a:t>0</a:t>
            </a:r>
            <a:r>
              <a:rPr lang="fa-IR" sz="2000" dirty="0">
                <a:latin typeface="Times New Roman" panose="02020603050405020304" pitchFamily="18" charset="0"/>
                <a:ea typeface="Times New Roman" panose="02020603050405020304" pitchFamily="18" charset="0"/>
                <a:cs typeface="B Nazanin" panose="00000400000000000000" pitchFamily="2" charset="-78"/>
              </a:rPr>
              <a:t>ولت) به </a:t>
            </a:r>
            <a:r>
              <a:rPr lang="en-US" sz="2000" dirty="0">
                <a:latin typeface="Times New Roman" panose="02020603050405020304" pitchFamily="18" charset="0"/>
                <a:ea typeface="Times New Roman" panose="02020603050405020304" pitchFamily="18" charset="0"/>
                <a:cs typeface="B Nazanin" panose="00000400000000000000" pitchFamily="2" charset="-78"/>
              </a:rPr>
              <a:t>High</a:t>
            </a:r>
            <a:r>
              <a:rPr lang="en-US" sz="2000" dirty="0">
                <a:latin typeface="B Nazanin" panose="00000400000000000000" pitchFamily="2" charset="-78"/>
                <a:ea typeface="Times New Roman" panose="02020603050405020304" pitchFamily="18" charset="0"/>
              </a:rPr>
              <a:t> </a:t>
            </a:r>
            <a:r>
              <a:rPr lang="fa-IR" sz="2000" dirty="0">
                <a:latin typeface="B Nazanin" panose="00000400000000000000" pitchFamily="2" charset="-78"/>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B Nazanin" panose="00000400000000000000" pitchFamily="2" charset="-78"/>
              </a:rPr>
              <a:t>12</a:t>
            </a:r>
            <a:r>
              <a:rPr lang="fa-IR" sz="2000" dirty="0">
                <a:latin typeface="Times New Roman" panose="02020603050405020304" pitchFamily="18" charset="0"/>
                <a:ea typeface="Times New Roman" panose="02020603050405020304" pitchFamily="18" charset="0"/>
                <a:cs typeface="B Nazanin" panose="00000400000000000000" pitchFamily="2" charset="-78"/>
              </a:rPr>
              <a:t>ولت) دستگاه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هشدار را ارسال مینماید.(متن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هشدار قابل تنظیم توسط کاربر است)</a:t>
            </a:r>
            <a:endParaRPr lang="en-US" sz="2000" dirty="0">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13DC4B69-1919-432A-9486-8F667799CA5F}"/>
              </a:ext>
            </a:extLst>
          </p:cNvPr>
          <p:cNvPicPr>
            <a:picLocks noChangeAspect="1"/>
          </p:cNvPicPr>
          <p:nvPr/>
        </p:nvPicPr>
        <p:blipFill>
          <a:blip r:embed="rId4"/>
          <a:stretch>
            <a:fillRect/>
          </a:stretch>
        </p:blipFill>
        <p:spPr>
          <a:xfrm>
            <a:off x="0" y="-113612"/>
            <a:ext cx="2402032" cy="1713124"/>
          </a:xfrm>
          <a:prstGeom prst="rect">
            <a:avLst/>
          </a:prstGeom>
        </p:spPr>
      </p:pic>
    </p:spTree>
    <p:extLst>
      <p:ext uri="{BB962C8B-B14F-4D97-AF65-F5344CB8AC3E}">
        <p14:creationId xmlns:p14="http://schemas.microsoft.com/office/powerpoint/2010/main" val="241175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195047"/>
            <a:ext cx="2078182" cy="16494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5438775"/>
            <a:ext cx="7267575" cy="1419225"/>
          </a:xfrm>
          <a:prstGeom prst="rect">
            <a:avLst/>
          </a:prstGeom>
        </p:spPr>
      </p:pic>
      <p:sp>
        <p:nvSpPr>
          <p:cNvPr id="7" name="Title 1"/>
          <p:cNvSpPr txBox="1">
            <a:spLocks/>
          </p:cNvSpPr>
          <p:nvPr/>
        </p:nvSpPr>
        <p:spPr>
          <a:xfrm>
            <a:off x="6303818" y="201083"/>
            <a:ext cx="5746558" cy="541867"/>
          </a:xfrm>
          <a:prstGeom prst="rect">
            <a:avLst/>
          </a:prstGeom>
        </p:spPr>
        <p:style>
          <a:lnRef idx="1">
            <a:schemeClr val="accent5"/>
          </a:lnRef>
          <a:fillRef idx="2">
            <a:schemeClr val="accent5"/>
          </a:fillRef>
          <a:effectRef idx="1">
            <a:schemeClr val="accent5"/>
          </a:effectRef>
          <a:fontRef idx="minor">
            <a:schemeClr val="dk1"/>
          </a:fontRef>
        </p:style>
        <p:txBody>
          <a:bodyPr vert="horz" lIns="40640" rIns="40640" anchor="ctr">
            <a:noAutofit/>
          </a:bodyPr>
          <a:lstStyle/>
          <a:p>
            <a:pPr algn="r" rtl="1">
              <a:lnSpc>
                <a:spcPct val="115000"/>
              </a:lnSpc>
            </a:pPr>
            <a:r>
              <a:rPr lang="fa-IR" sz="2400" b="1" dirty="0">
                <a:latin typeface="Calibri"/>
                <a:ea typeface="Calibri"/>
                <a:cs typeface="B Nazanin"/>
              </a:rPr>
              <a:t> دستگاه کنترل از راه دور تجهیزات برقی بوسیله موبایل</a:t>
            </a:r>
            <a:endParaRPr lang="fa-IR" sz="2400" b="1" dirty="0">
              <a:solidFill>
                <a:prstClr val="black"/>
              </a:solidFill>
              <a:latin typeface="Calibri"/>
              <a:ea typeface="Calibri"/>
              <a:cs typeface="B Nazanin"/>
            </a:endParaRPr>
          </a:p>
        </p:txBody>
      </p:sp>
      <p:sp>
        <p:nvSpPr>
          <p:cNvPr id="11" name="Rectangle 10"/>
          <p:cNvSpPr/>
          <p:nvPr/>
        </p:nvSpPr>
        <p:spPr>
          <a:xfrm>
            <a:off x="969818" y="1431012"/>
            <a:ext cx="10501746" cy="1323439"/>
          </a:xfrm>
          <a:prstGeom prst="rect">
            <a:avLst/>
          </a:prstGeom>
        </p:spPr>
        <p:txBody>
          <a:bodyPr wrap="square">
            <a:spAutoFit/>
          </a:bodyPr>
          <a:lstStyle/>
          <a:p>
            <a:pPr algn="justLow" rtl="1">
              <a:spcAft>
                <a:spcPts val="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میتوان برای هریک از ورودی ها مشخص نمود که در صورت وقوع شرایط آلارم به صورت لحظه ای دستگاه  عکس العمل نشان دهد و یا پس از گذشت چند ثانیه در صورت استمرار شرایط آلارم ، ارسال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آلارم صورت گیرد.</a:t>
            </a:r>
            <a:endParaRPr lang="en-US" sz="2000" dirty="0">
              <a:latin typeface="Times New Roman" panose="02020603050405020304" pitchFamily="18" charset="0"/>
              <a:ea typeface="Times New Roman" panose="02020603050405020304" pitchFamily="18" charset="0"/>
            </a:endParaRPr>
          </a:p>
          <a:p>
            <a:pPr algn="justLow" rtl="1">
              <a:spcAft>
                <a:spcPts val="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دستگاه دارای تایمر های قابل برنامه ریزی جهت ارسال اتوماتیک وار گزارش ورودی ها در فواصل زمانی مشخص در شرایط عادی و شرایط آلارم میباشد. همچنین قابلیت برنامه ریزی ورودی 1 دستگاه جهت فعال سازی طبق برنامه زمان بندی مشخص نیز وجود دارد.</a:t>
            </a:r>
            <a:endParaRPr lang="en-US" sz="2000" dirty="0">
              <a:latin typeface="Times New Roman" panose="02020603050405020304" pitchFamily="18" charset="0"/>
              <a:ea typeface="Times New Roman" panose="02020603050405020304" pitchFamily="18" charset="0"/>
            </a:endParaRPr>
          </a:p>
        </p:txBody>
      </p:sp>
      <p:sp>
        <p:nvSpPr>
          <p:cNvPr id="5" name="Rectangle 4"/>
          <p:cNvSpPr/>
          <p:nvPr/>
        </p:nvSpPr>
        <p:spPr>
          <a:xfrm>
            <a:off x="969818" y="3458533"/>
            <a:ext cx="10501746" cy="1631216"/>
          </a:xfrm>
          <a:prstGeom prst="rect">
            <a:avLst/>
          </a:prstGeom>
        </p:spPr>
        <p:txBody>
          <a:bodyPr wrap="square">
            <a:spAutoFit/>
          </a:bodyPr>
          <a:lstStyle/>
          <a:p>
            <a:pPr algn="justLow" rtl="1">
              <a:spcAft>
                <a:spcPts val="0"/>
              </a:spcAft>
            </a:pPr>
            <a:r>
              <a:rPr lang="fa-IR" sz="2000" b="1" dirty="0">
                <a:latin typeface="Times New Roman" panose="02020603050405020304" pitchFamily="18" charset="0"/>
                <a:ea typeface="Times New Roman" panose="02020603050405020304" pitchFamily="18" charset="0"/>
                <a:cs typeface="B Nazanin" panose="00000400000000000000" pitchFamily="2" charset="-78"/>
              </a:rPr>
              <a:t>- ورودی سنسوردما و رطوبت: </a:t>
            </a:r>
            <a:endParaRPr lang="en-US" sz="2000" dirty="0">
              <a:latin typeface="Times New Roman" panose="02020603050405020304" pitchFamily="18" charset="0"/>
              <a:ea typeface="Times New Roman" panose="02020603050405020304" pitchFamily="18" charset="0"/>
            </a:endParaRPr>
          </a:p>
          <a:p>
            <a:pPr algn="justLow" rtl="1">
              <a:spcAft>
                <a:spcPts val="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دستگاه دارای ورودی با قابلیت اتصال به 4 سنسور  دما و یک سنسور رطوبت میباشد. دستگاه مقدار دما و یا رطوبت را اندازه گیری کرده و  در مواقع لزوم به صورت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این مقدار را گزارش میدهد.</a:t>
            </a:r>
            <a:endParaRPr lang="en-US" sz="2000" dirty="0">
              <a:latin typeface="Times New Roman" panose="02020603050405020304" pitchFamily="18" charset="0"/>
              <a:ea typeface="Times New Roman" panose="02020603050405020304" pitchFamily="18" charset="0"/>
            </a:endParaRPr>
          </a:p>
          <a:p>
            <a:pPr algn="justLow" rtl="1">
              <a:spcAft>
                <a:spcPts val="0"/>
              </a:spcAft>
            </a:pPr>
            <a:r>
              <a:rPr lang="fa-IR" sz="2000" dirty="0">
                <a:latin typeface="Times New Roman" panose="02020603050405020304" pitchFamily="18" charset="0"/>
                <a:ea typeface="Times New Roman" panose="02020603050405020304" pitchFamily="18" charset="0"/>
                <a:cs typeface="B Nazanin" panose="00000400000000000000" pitchFamily="2" charset="-78"/>
              </a:rPr>
              <a:t> برای هریک از آنها قابلیت تعیین حد بالا و حد پایین مجاز وجود دارد و دستگاه در هنگام تجاوز ورودی از حد بالا یا حد پایین اقدام به ارسال </a:t>
            </a:r>
            <a:r>
              <a:rPr lang="en-US" sz="2000" dirty="0">
                <a:latin typeface="Times New Roman" panose="02020603050405020304" pitchFamily="18" charset="0"/>
                <a:ea typeface="Times New Roman" panose="02020603050405020304" pitchFamily="18" charset="0"/>
                <a:cs typeface="B Nazanin" panose="00000400000000000000" pitchFamily="2" charset="-78"/>
              </a:rPr>
              <a:t>SMS</a:t>
            </a:r>
            <a:r>
              <a:rPr lang="fa-IR" sz="2000" dirty="0">
                <a:latin typeface="Times New Roman" panose="02020603050405020304" pitchFamily="18" charset="0"/>
                <a:ea typeface="Times New Roman" panose="02020603050405020304" pitchFamily="18" charset="0"/>
                <a:cs typeface="B Nazanin" panose="00000400000000000000" pitchFamily="2" charset="-78"/>
              </a:rPr>
              <a:t> هشدار ، تماس تلفنی (در صورت فعال سازی) و فعال سازی رله (در صورت فعال سازی قابلیت) خواهد نمود.</a:t>
            </a:r>
            <a:endParaRPr lang="en-US" sz="2000" dirty="0">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9EE591C2-4085-4E8B-8FCD-013189946F14}"/>
              </a:ext>
            </a:extLst>
          </p:cNvPr>
          <p:cNvPicPr>
            <a:picLocks noChangeAspect="1"/>
          </p:cNvPicPr>
          <p:nvPr/>
        </p:nvPicPr>
        <p:blipFill>
          <a:blip r:embed="rId4"/>
          <a:stretch>
            <a:fillRect/>
          </a:stretch>
        </p:blipFill>
        <p:spPr>
          <a:xfrm>
            <a:off x="88033" y="-113612"/>
            <a:ext cx="2402032" cy="1713124"/>
          </a:xfrm>
          <a:prstGeom prst="rect">
            <a:avLst/>
          </a:prstGeom>
        </p:spPr>
      </p:pic>
    </p:spTree>
    <p:extLst>
      <p:ext uri="{BB962C8B-B14F-4D97-AF65-F5344CB8AC3E}">
        <p14:creationId xmlns:p14="http://schemas.microsoft.com/office/powerpoint/2010/main" val="244262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195047"/>
            <a:ext cx="2078182" cy="16494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5438775"/>
            <a:ext cx="7267575" cy="1419225"/>
          </a:xfrm>
          <a:prstGeom prst="rect">
            <a:avLst/>
          </a:prstGeom>
        </p:spPr>
      </p:pic>
      <p:sp>
        <p:nvSpPr>
          <p:cNvPr id="7" name="Title 1"/>
          <p:cNvSpPr txBox="1">
            <a:spLocks/>
          </p:cNvSpPr>
          <p:nvPr/>
        </p:nvSpPr>
        <p:spPr>
          <a:xfrm>
            <a:off x="6303818" y="201083"/>
            <a:ext cx="5746558" cy="541867"/>
          </a:xfrm>
          <a:prstGeom prst="rect">
            <a:avLst/>
          </a:prstGeom>
        </p:spPr>
        <p:style>
          <a:lnRef idx="1">
            <a:schemeClr val="accent5"/>
          </a:lnRef>
          <a:fillRef idx="2">
            <a:schemeClr val="accent5"/>
          </a:fillRef>
          <a:effectRef idx="1">
            <a:schemeClr val="accent5"/>
          </a:effectRef>
          <a:fontRef idx="minor">
            <a:schemeClr val="dk1"/>
          </a:fontRef>
        </p:style>
        <p:txBody>
          <a:bodyPr vert="horz" lIns="40640" rIns="40640" anchor="ctr">
            <a:noAutofit/>
          </a:bodyPr>
          <a:lstStyle/>
          <a:p>
            <a:pPr algn="r" rtl="1">
              <a:lnSpc>
                <a:spcPct val="115000"/>
              </a:lnSpc>
            </a:pPr>
            <a:r>
              <a:rPr lang="fa-IR" sz="2400" b="1" dirty="0">
                <a:latin typeface="Calibri"/>
                <a:ea typeface="Calibri"/>
                <a:cs typeface="B Nazanin"/>
              </a:rPr>
              <a:t> دستگاه کنترل از راه دور تجهیزات برقی بوسیله موبایل</a:t>
            </a:r>
            <a:endParaRPr lang="fa-IR" sz="2400" b="1" dirty="0">
              <a:solidFill>
                <a:prstClr val="black"/>
              </a:solidFill>
              <a:latin typeface="Calibri"/>
              <a:ea typeface="Calibri"/>
              <a:cs typeface="B Nazanin"/>
            </a:endParaRPr>
          </a:p>
        </p:txBody>
      </p:sp>
      <p:sp>
        <p:nvSpPr>
          <p:cNvPr id="5" name="Rectangle 4"/>
          <p:cNvSpPr/>
          <p:nvPr/>
        </p:nvSpPr>
        <p:spPr>
          <a:xfrm>
            <a:off x="7715796" y="1056407"/>
            <a:ext cx="3776996" cy="369332"/>
          </a:xfrm>
          <a:prstGeom prst="rect">
            <a:avLst/>
          </a:prstGeom>
        </p:spPr>
        <p:txBody>
          <a:bodyPr wrap="none">
            <a:spAutoFit/>
          </a:bodyPr>
          <a:lstStyle/>
          <a:p>
            <a:pPr algn="r" rtl="1">
              <a:spcAft>
                <a:spcPts val="0"/>
              </a:spcAft>
            </a:pPr>
            <a:r>
              <a:rPr lang="fa-IR" b="1" dirty="0">
                <a:latin typeface="Times New Roman" panose="02020603050405020304" pitchFamily="18" charset="0"/>
                <a:ea typeface="Times New Roman" panose="02020603050405020304" pitchFamily="18" charset="0"/>
                <a:cs typeface="B Nazanin" panose="00000400000000000000" pitchFamily="2" charset="-78"/>
              </a:rPr>
              <a:t>جدول مشخصات فنی مدلهای مختلف دستگاه:</a:t>
            </a:r>
            <a:endParaRPr lang="en-US" sz="1400" dirty="0">
              <a:effectLst/>
              <a:latin typeface="Times New Roman" panose="02020603050405020304" pitchFamily="18" charset="0"/>
              <a:ea typeface="Times New Roman" panose="02020603050405020304" pitchFamily="18" charset="0"/>
            </a:endParaRPr>
          </a:p>
        </p:txBody>
      </p:sp>
      <p:cxnSp>
        <p:nvCxnSpPr>
          <p:cNvPr id="9" name="Straight Connector 8"/>
          <p:cNvCxnSpPr/>
          <p:nvPr/>
        </p:nvCxnSpPr>
        <p:spPr>
          <a:xfrm rot="10800000" flipV="1">
            <a:off x="8495414" y="1775637"/>
            <a:ext cx="2966484" cy="102072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880266116"/>
              </p:ext>
            </p:extLst>
          </p:nvPr>
        </p:nvGraphicFramePr>
        <p:xfrm>
          <a:off x="2196134" y="1739201"/>
          <a:ext cx="9296658" cy="3566160"/>
        </p:xfrm>
        <a:graphic>
          <a:graphicData uri="http://schemas.openxmlformats.org/drawingml/2006/table">
            <a:tbl>
              <a:tblPr rtl="1" firstRow="1" firstCol="1" bandRow="1">
                <a:tableStyleId>{5C22544A-7EE6-4342-B048-85BDC9FD1C3A}</a:tableStyleId>
              </a:tblPr>
              <a:tblGrid>
                <a:gridCol w="2886710">
                  <a:extLst>
                    <a:ext uri="{9D8B030D-6E8A-4147-A177-3AD203B41FA5}">
                      <a16:colId xmlns:a16="http://schemas.microsoft.com/office/drawing/2014/main" val="3846796638"/>
                    </a:ext>
                  </a:extLst>
                </a:gridCol>
                <a:gridCol w="1602487">
                  <a:extLst>
                    <a:ext uri="{9D8B030D-6E8A-4147-A177-3AD203B41FA5}">
                      <a16:colId xmlns:a16="http://schemas.microsoft.com/office/drawing/2014/main" val="20001"/>
                    </a:ext>
                  </a:extLst>
                </a:gridCol>
                <a:gridCol w="1602487">
                  <a:extLst>
                    <a:ext uri="{9D8B030D-6E8A-4147-A177-3AD203B41FA5}">
                      <a16:colId xmlns:a16="http://schemas.microsoft.com/office/drawing/2014/main" val="2713800727"/>
                    </a:ext>
                  </a:extLst>
                </a:gridCol>
                <a:gridCol w="1602487">
                  <a:extLst>
                    <a:ext uri="{9D8B030D-6E8A-4147-A177-3AD203B41FA5}">
                      <a16:colId xmlns:a16="http://schemas.microsoft.com/office/drawing/2014/main" val="862688364"/>
                    </a:ext>
                  </a:extLst>
                </a:gridCol>
                <a:gridCol w="1602487">
                  <a:extLst>
                    <a:ext uri="{9D8B030D-6E8A-4147-A177-3AD203B41FA5}">
                      <a16:colId xmlns:a16="http://schemas.microsoft.com/office/drawing/2014/main" val="2010598857"/>
                    </a:ext>
                  </a:extLst>
                </a:gridCol>
              </a:tblGrid>
              <a:tr h="1057023">
                <a:tc>
                  <a:txBody>
                    <a:bodyPr/>
                    <a:lstStyle/>
                    <a:p>
                      <a:pPr algn="r" rtl="1">
                        <a:spcAft>
                          <a:spcPts val="0"/>
                        </a:spcAft>
                      </a:pPr>
                      <a:r>
                        <a:rPr lang="fa-IR" sz="1800" dirty="0">
                          <a:effectLst/>
                          <a:cs typeface="B Nazanin" panose="00000400000000000000" pitchFamily="2" charset="-78"/>
                        </a:rPr>
                        <a:t>                                   مدل دستگاه</a:t>
                      </a:r>
                      <a:endParaRPr lang="en-US" sz="1800" dirty="0">
                        <a:effectLst/>
                        <a:cs typeface="B Nazanin" panose="00000400000000000000" pitchFamily="2" charset="-78"/>
                      </a:endParaRPr>
                    </a:p>
                    <a:p>
                      <a:pPr algn="r" rtl="1">
                        <a:spcAft>
                          <a:spcPts val="0"/>
                        </a:spcAft>
                      </a:pPr>
                      <a:r>
                        <a:rPr lang="fa-IR" sz="1800" dirty="0">
                          <a:effectLst/>
                          <a:cs typeface="B Nazanin" panose="00000400000000000000" pitchFamily="2" charset="-78"/>
                        </a:rPr>
                        <a:t> </a:t>
                      </a:r>
                      <a:endParaRPr lang="en-US" sz="1800" dirty="0">
                        <a:effectLst/>
                        <a:cs typeface="B Nazanin" panose="00000400000000000000" pitchFamily="2" charset="-78"/>
                      </a:endParaRPr>
                    </a:p>
                    <a:p>
                      <a:pPr algn="r" rtl="1">
                        <a:spcAft>
                          <a:spcPts val="0"/>
                        </a:spcAft>
                      </a:pPr>
                      <a:r>
                        <a:rPr lang="fa-IR" sz="1800" dirty="0">
                          <a:effectLst/>
                          <a:cs typeface="B Nazanin" panose="00000400000000000000" pitchFamily="2" charset="-78"/>
                        </a:rPr>
                        <a:t>امکانات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a-IR" sz="1800" dirty="0">
                        <a:effectLst/>
                        <a:cs typeface="B Nazanin" panose="00000400000000000000"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endParaRPr lang="fa-IR" sz="1800" dirty="0">
                        <a:effectLst/>
                        <a:cs typeface="B Nazanin" panose="00000400000000000000"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sz="1800" dirty="0">
                          <a:effectLst/>
                          <a:cs typeface="B Nazanin" panose="00000400000000000000" pitchFamily="2" charset="-78"/>
                        </a:rPr>
                        <a:t>EGC100-22</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p>
                      <a:pPr algn="ctr" rtl="1">
                        <a:spcAft>
                          <a:spcPts val="0"/>
                        </a:spcAft>
                      </a:pP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en-US" sz="1800" dirty="0">
                          <a:effectLst/>
                          <a:cs typeface="B Nazanin" panose="00000400000000000000" pitchFamily="2" charset="-78"/>
                        </a:rPr>
                        <a:t> </a:t>
                      </a:r>
                    </a:p>
                    <a:p>
                      <a:pPr algn="ctr" rtl="1">
                        <a:spcAft>
                          <a:spcPts val="0"/>
                        </a:spcAft>
                      </a:pPr>
                      <a:r>
                        <a:rPr lang="en-US" sz="1800" dirty="0">
                          <a:effectLst/>
                          <a:cs typeface="B Nazanin" panose="00000400000000000000" pitchFamily="2" charset="-78"/>
                        </a:rPr>
                        <a:t> </a:t>
                      </a:r>
                    </a:p>
                    <a:p>
                      <a:pPr algn="ctr" rtl="1">
                        <a:spcAft>
                          <a:spcPts val="0"/>
                        </a:spcAft>
                      </a:pPr>
                      <a:r>
                        <a:rPr lang="en-US" sz="1800" dirty="0">
                          <a:effectLst/>
                          <a:cs typeface="B Nazanin" panose="00000400000000000000" pitchFamily="2" charset="-78"/>
                        </a:rPr>
                        <a:t>EGC100-44</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en-US" sz="1800" dirty="0">
                          <a:effectLst/>
                          <a:cs typeface="B Nazanin" panose="00000400000000000000" pitchFamily="2" charset="-78"/>
                        </a:rPr>
                        <a:t> </a:t>
                      </a:r>
                    </a:p>
                    <a:p>
                      <a:pPr algn="ctr" rtl="1">
                        <a:spcAft>
                          <a:spcPts val="0"/>
                        </a:spcAft>
                      </a:pPr>
                      <a:r>
                        <a:rPr lang="en-US" sz="1800" dirty="0">
                          <a:effectLst/>
                          <a:cs typeface="B Nazanin" panose="00000400000000000000" pitchFamily="2" charset="-78"/>
                        </a:rPr>
                        <a:t> </a:t>
                      </a:r>
                    </a:p>
                    <a:p>
                      <a:pPr algn="ctr" rtl="1">
                        <a:spcAft>
                          <a:spcPts val="0"/>
                        </a:spcAft>
                      </a:pPr>
                      <a:r>
                        <a:rPr lang="en-US" sz="1800" dirty="0">
                          <a:effectLst/>
                          <a:cs typeface="B Nazanin" panose="00000400000000000000" pitchFamily="2" charset="-78"/>
                        </a:rPr>
                        <a:t>EGC100-48</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en-US" sz="1800" dirty="0">
                          <a:effectLst/>
                          <a:cs typeface="B Nazanin" panose="00000400000000000000" pitchFamily="2" charset="-78"/>
                        </a:rPr>
                        <a:t> </a:t>
                      </a:r>
                    </a:p>
                    <a:p>
                      <a:pPr algn="ctr" rtl="1">
                        <a:spcAft>
                          <a:spcPts val="0"/>
                        </a:spcAft>
                      </a:pPr>
                      <a:r>
                        <a:rPr lang="en-US" sz="1800" dirty="0">
                          <a:effectLst/>
                          <a:cs typeface="B Nazanin" panose="00000400000000000000" pitchFamily="2" charset="-78"/>
                        </a:rPr>
                        <a:t> </a:t>
                      </a:r>
                    </a:p>
                    <a:p>
                      <a:pPr algn="ctr" rtl="1">
                        <a:spcAft>
                          <a:spcPts val="0"/>
                        </a:spcAft>
                      </a:pPr>
                      <a:r>
                        <a:rPr lang="en-US" sz="1800" dirty="0">
                          <a:effectLst/>
                          <a:cs typeface="B Nazanin" panose="00000400000000000000" pitchFamily="2" charset="-78"/>
                        </a:rPr>
                        <a:t>EGC100-102</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27189499"/>
                  </a:ext>
                </a:extLst>
              </a:tr>
              <a:tr h="264255">
                <a:tc>
                  <a:txBody>
                    <a:bodyPr/>
                    <a:lstStyle/>
                    <a:p>
                      <a:pPr algn="ctr" rtl="1">
                        <a:spcAft>
                          <a:spcPts val="0"/>
                        </a:spcAft>
                      </a:pPr>
                      <a:r>
                        <a:rPr lang="fa-IR" sz="1800" dirty="0">
                          <a:effectLst/>
                          <a:cs typeface="B Nazanin" panose="00000400000000000000" pitchFamily="2" charset="-78"/>
                        </a:rPr>
                        <a:t>تعداد رله</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2</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cs typeface="B Nazanin" panose="00000400000000000000" pitchFamily="2" charset="-78"/>
                        </a:rPr>
                        <a:t>4</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8</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cs typeface="B Nazanin" panose="00000400000000000000" pitchFamily="2" charset="-78"/>
                        </a:rPr>
                        <a:t>2</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4146043320"/>
                  </a:ext>
                </a:extLst>
              </a:tr>
              <a:tr h="264255">
                <a:tc>
                  <a:txBody>
                    <a:bodyPr/>
                    <a:lstStyle/>
                    <a:p>
                      <a:pPr algn="ctr" rtl="1">
                        <a:spcAft>
                          <a:spcPts val="0"/>
                        </a:spcAft>
                      </a:pPr>
                      <a:r>
                        <a:rPr lang="fa-IR" sz="1800" dirty="0">
                          <a:effectLst/>
                          <a:cs typeface="B Nazanin" panose="00000400000000000000" pitchFamily="2" charset="-78"/>
                        </a:rPr>
                        <a:t>تعداد ورودی دیجیتال</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2</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cs typeface="B Nazanin" panose="00000400000000000000" pitchFamily="2" charset="-78"/>
                        </a:rPr>
                        <a:t>4</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a:effectLst/>
                          <a:cs typeface="B Nazanin" panose="00000400000000000000" pitchFamily="2" charset="-78"/>
                        </a:rPr>
                        <a:t>4</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cs typeface="B Nazanin" panose="00000400000000000000" pitchFamily="2" charset="-78"/>
                        </a:rPr>
                        <a:t>10</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733565627"/>
                  </a:ext>
                </a:extLst>
              </a:tr>
              <a:tr h="264255">
                <a:tc>
                  <a:txBody>
                    <a:bodyPr/>
                    <a:lstStyle/>
                    <a:p>
                      <a:pPr algn="ctr" rtl="1">
                        <a:spcAft>
                          <a:spcPts val="0"/>
                        </a:spcAft>
                      </a:pPr>
                      <a:r>
                        <a:rPr lang="fa-IR" sz="1800" dirty="0">
                          <a:effectLst/>
                          <a:cs typeface="B Nazanin" panose="00000400000000000000" pitchFamily="2" charset="-78"/>
                        </a:rPr>
                        <a:t>تعداد سنسور های  رطوبت</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0</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cs typeface="B Nazanin" panose="00000400000000000000" pitchFamily="2" charset="-78"/>
                        </a:rPr>
                        <a:t>1</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cs typeface="B Nazanin" panose="00000400000000000000" pitchFamily="2" charset="-78"/>
                        </a:rPr>
                        <a:t>1</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cs typeface="B Nazanin" panose="00000400000000000000" pitchFamily="2" charset="-78"/>
                        </a:rPr>
                        <a:t>1</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2191857857"/>
                  </a:ext>
                </a:extLst>
              </a:tr>
              <a:tr h="264255">
                <a:tc>
                  <a:txBody>
                    <a:bodyPr/>
                    <a:lstStyle/>
                    <a:p>
                      <a:pPr algn="ctr" rtl="1">
                        <a:spcAft>
                          <a:spcPts val="0"/>
                        </a:spcAft>
                      </a:pPr>
                      <a:r>
                        <a:rPr lang="fa-IR" sz="1800" dirty="0">
                          <a:effectLst/>
                          <a:cs typeface="B Nazanin" panose="00000400000000000000" pitchFamily="2" charset="-78"/>
                        </a:rPr>
                        <a:t>تعداد سنسور های دما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0</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a:effectLst/>
                          <a:cs typeface="B Nazanin" panose="00000400000000000000" pitchFamily="2" charset="-78"/>
                        </a:rPr>
                        <a:t>4</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a:effectLst/>
                          <a:cs typeface="B Nazanin" panose="00000400000000000000" pitchFamily="2" charset="-78"/>
                        </a:rPr>
                        <a:t>4</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a:effectLst/>
                          <a:cs typeface="B Nazanin" panose="00000400000000000000" pitchFamily="2" charset="-78"/>
                        </a:rPr>
                        <a:t>4</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3747935482"/>
                  </a:ext>
                </a:extLst>
              </a:tr>
              <a:tr h="264255">
                <a:tc>
                  <a:txBody>
                    <a:bodyPr/>
                    <a:lstStyle/>
                    <a:p>
                      <a:pPr algn="ctr" rtl="1">
                        <a:spcAft>
                          <a:spcPts val="0"/>
                        </a:spcAft>
                      </a:pPr>
                      <a:r>
                        <a:rPr lang="fa-IR" sz="1800" dirty="0">
                          <a:effectLst/>
                          <a:cs typeface="B Nazanin" panose="00000400000000000000" pitchFamily="2" charset="-78"/>
                        </a:rPr>
                        <a:t>پورت سریال</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0</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cs typeface="B Nazanin" panose="00000400000000000000" pitchFamily="2" charset="-78"/>
                        </a:rPr>
                        <a:t>0</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cs typeface="B Nazanin" panose="00000400000000000000" pitchFamily="2" charset="-78"/>
                        </a:rPr>
                        <a:t>0</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cs typeface="B Nazanin" panose="00000400000000000000" pitchFamily="2" charset="-78"/>
                        </a:rPr>
                        <a:t>0</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3782661285"/>
                  </a:ext>
                </a:extLst>
              </a:tr>
              <a:tr h="264255">
                <a:tc>
                  <a:txBody>
                    <a:bodyPr/>
                    <a:lstStyle/>
                    <a:p>
                      <a:pPr algn="ctr" rtl="1">
                        <a:spcAft>
                          <a:spcPts val="0"/>
                        </a:spcAft>
                      </a:pPr>
                      <a:r>
                        <a:rPr lang="fa-IR" sz="1800" dirty="0">
                          <a:effectLst/>
                          <a:cs typeface="B Nazanin" panose="00000400000000000000" pitchFamily="2" charset="-78"/>
                        </a:rPr>
                        <a:t>امکان افزایش ورودی و خروجی</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ندارد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a:effectLst/>
                          <a:cs typeface="B Nazanin" panose="00000400000000000000" pitchFamily="2" charset="-78"/>
                        </a:rPr>
                        <a:t>دارد</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a:effectLst/>
                          <a:cs typeface="B Nazanin" panose="00000400000000000000" pitchFamily="2" charset="-78"/>
                        </a:rPr>
                        <a:t>دارد</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cs typeface="B Nazanin" panose="00000400000000000000" pitchFamily="2" charset="-78"/>
                        </a:rPr>
                        <a:t>دارد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013588933"/>
                  </a:ext>
                </a:extLst>
              </a:tr>
              <a:tr h="264255">
                <a:tc>
                  <a:txBody>
                    <a:bodyPr/>
                    <a:lstStyle/>
                    <a:p>
                      <a:pPr algn="ctr" rtl="1">
                        <a:spcAft>
                          <a:spcPts val="0"/>
                        </a:spcAft>
                      </a:pPr>
                      <a:r>
                        <a:rPr lang="fa-IR" sz="1800" dirty="0">
                          <a:effectLst/>
                          <a:cs typeface="B Nazanin" panose="00000400000000000000" pitchFamily="2" charset="-78"/>
                        </a:rPr>
                        <a:t>شارژر داخلی</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دارد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a:effectLst/>
                          <a:cs typeface="B Nazanin" panose="00000400000000000000" pitchFamily="2" charset="-78"/>
                        </a:rPr>
                        <a:t>دارد</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a:effectLst/>
                          <a:cs typeface="B Nazanin" panose="00000400000000000000" pitchFamily="2" charset="-78"/>
                        </a:rPr>
                        <a:t>دارد</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a:effectLst/>
                          <a:cs typeface="B Nazanin" panose="00000400000000000000" pitchFamily="2" charset="-78"/>
                        </a:rPr>
                        <a:t>دارد</a:t>
                      </a:r>
                      <a:endParaRPr lang="en-US" sz="180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1941608809"/>
                  </a:ext>
                </a:extLst>
              </a:tr>
              <a:tr h="264255">
                <a:tc>
                  <a:txBody>
                    <a:bodyPr/>
                    <a:lstStyle/>
                    <a:p>
                      <a:pPr algn="ctr" rtl="1">
                        <a:spcAft>
                          <a:spcPts val="0"/>
                        </a:spcAft>
                      </a:pPr>
                      <a:r>
                        <a:rPr lang="fa-IR" sz="1800" dirty="0">
                          <a:effectLst/>
                          <a:cs typeface="B Nazanin" panose="00000400000000000000" pitchFamily="2" charset="-78"/>
                        </a:rPr>
                        <a:t>ولتاژ تغذیه</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800" dirty="0">
                          <a:effectLst/>
                          <a:cs typeface="B Nazanin" panose="00000400000000000000" pitchFamily="2" charset="-78"/>
                        </a:rPr>
                        <a:t>24-9</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0">
                        <a:spcAft>
                          <a:spcPts val="0"/>
                        </a:spcAft>
                      </a:pPr>
                      <a:r>
                        <a:rPr lang="fa-IR" sz="1800" dirty="0">
                          <a:effectLst/>
                          <a:cs typeface="B Nazanin" panose="00000400000000000000" pitchFamily="2" charset="-78"/>
                        </a:rPr>
                        <a:t>24-9</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1">
                        <a:spcAft>
                          <a:spcPts val="0"/>
                        </a:spcAf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24-9</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0">
                        <a:spcAft>
                          <a:spcPts val="0"/>
                        </a:spcAft>
                      </a:pPr>
                      <a:r>
                        <a:rPr lang="fa-IR" sz="1800" dirty="0">
                          <a:effectLst/>
                          <a:cs typeface="B Nazanin" panose="00000400000000000000" pitchFamily="2" charset="-78"/>
                        </a:rPr>
                        <a:t>24-9</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3930733121"/>
                  </a:ext>
                </a:extLst>
              </a:tr>
              <a:tr h="264255">
                <a:tc>
                  <a:txBody>
                    <a:bodyPr/>
                    <a:lstStyle/>
                    <a:p>
                      <a:pPr algn="ctr" rtl="1">
                        <a:spcAft>
                          <a:spcPts val="0"/>
                        </a:spcAft>
                      </a:pPr>
                      <a:r>
                        <a:rPr lang="fa-IR" sz="1800" dirty="0">
                          <a:effectLst/>
                          <a:cs typeface="B Nazanin" panose="00000400000000000000" pitchFamily="2" charset="-78"/>
                        </a:rPr>
                        <a:t>جریان رله ها</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0">
                        <a:spcAft>
                          <a:spcPts val="0"/>
                        </a:spcAft>
                      </a:pPr>
                      <a:r>
                        <a:rPr lang="fa-IR" sz="1800" dirty="0">
                          <a:effectLst/>
                          <a:cs typeface="B Nazanin" panose="00000400000000000000" pitchFamily="2" charset="-78"/>
                        </a:rPr>
                        <a:t>7</a:t>
                      </a:r>
                      <a:r>
                        <a:rPr lang="en-US" sz="1800" dirty="0">
                          <a:effectLst/>
                          <a:cs typeface="B Nazanin" panose="00000400000000000000" pitchFamily="2" charset="-78"/>
                        </a:rPr>
                        <a:t>A</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0">
                        <a:spcAft>
                          <a:spcPts val="0"/>
                        </a:spcAft>
                      </a:pPr>
                      <a:r>
                        <a:rPr lang="fa-IR" sz="1800" dirty="0">
                          <a:effectLst/>
                          <a:cs typeface="B Nazanin" panose="00000400000000000000" pitchFamily="2" charset="-78"/>
                        </a:rPr>
                        <a:t>7</a:t>
                      </a:r>
                      <a:r>
                        <a:rPr lang="en-US" sz="1800" dirty="0">
                          <a:effectLst/>
                          <a:cs typeface="B Nazanin" panose="00000400000000000000" pitchFamily="2" charset="-78"/>
                        </a:rPr>
                        <a:t>A</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0">
                        <a:spcAft>
                          <a:spcPts val="0"/>
                        </a:spcAft>
                      </a:pPr>
                      <a:r>
                        <a:rPr lang="fa-IR" sz="1800" dirty="0">
                          <a:effectLst/>
                          <a:cs typeface="B Nazanin" panose="00000400000000000000" pitchFamily="2" charset="-78"/>
                        </a:rPr>
                        <a:t>7</a:t>
                      </a:r>
                      <a:r>
                        <a:rPr lang="en-US" sz="1800" dirty="0">
                          <a:effectLst/>
                          <a:cs typeface="B Nazanin" panose="00000400000000000000" pitchFamily="2" charset="-78"/>
                        </a:rPr>
                        <a:t>A</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tc>
                  <a:txBody>
                    <a:bodyPr/>
                    <a:lstStyle/>
                    <a:p>
                      <a:pPr algn="ctr" rtl="0">
                        <a:spcAft>
                          <a:spcPts val="0"/>
                        </a:spcAft>
                      </a:pPr>
                      <a:r>
                        <a:rPr lang="fa-IR" sz="1800" dirty="0">
                          <a:effectLst/>
                          <a:cs typeface="B Nazanin" panose="00000400000000000000" pitchFamily="2" charset="-78"/>
                        </a:rPr>
                        <a:t>7</a:t>
                      </a:r>
                      <a:r>
                        <a:rPr lang="en-US" sz="1800" dirty="0">
                          <a:effectLst/>
                          <a:cs typeface="B Nazanin" panose="00000400000000000000" pitchFamily="2" charset="-78"/>
                        </a:rPr>
                        <a:t>A</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tc>
                <a:extLst>
                  <a:ext uri="{0D108BD9-81ED-4DB2-BD59-A6C34878D82A}">
                    <a16:rowId xmlns:a16="http://schemas.microsoft.com/office/drawing/2014/main" val="2916390945"/>
                  </a:ext>
                </a:extLst>
              </a:tr>
            </a:tbl>
          </a:graphicData>
        </a:graphic>
      </p:graphicFrame>
      <p:cxnSp>
        <p:nvCxnSpPr>
          <p:cNvPr id="13" name="Straight Connector 12"/>
          <p:cNvCxnSpPr/>
          <p:nvPr/>
        </p:nvCxnSpPr>
        <p:spPr>
          <a:xfrm flipV="1">
            <a:off x="8506047" y="1807535"/>
            <a:ext cx="2966483" cy="98882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CADF254-4B75-4982-911E-B7C27D3C2BA9}"/>
              </a:ext>
            </a:extLst>
          </p:cNvPr>
          <p:cNvPicPr>
            <a:picLocks noChangeAspect="1"/>
          </p:cNvPicPr>
          <p:nvPr/>
        </p:nvPicPr>
        <p:blipFill>
          <a:blip r:embed="rId4"/>
          <a:stretch>
            <a:fillRect/>
          </a:stretch>
        </p:blipFill>
        <p:spPr>
          <a:xfrm>
            <a:off x="63792" y="-160485"/>
            <a:ext cx="2402032" cy="1713124"/>
          </a:xfrm>
          <a:prstGeom prst="rect">
            <a:avLst/>
          </a:prstGeom>
        </p:spPr>
      </p:pic>
    </p:spTree>
    <p:extLst>
      <p:ext uri="{BB962C8B-B14F-4D97-AF65-F5344CB8AC3E}">
        <p14:creationId xmlns:p14="http://schemas.microsoft.com/office/powerpoint/2010/main" val="175777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7915" y="1443058"/>
            <a:ext cx="3418800" cy="2420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3195" y="1401495"/>
            <a:ext cx="3582000" cy="2170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195047"/>
            <a:ext cx="2078182" cy="164945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425" y="5438775"/>
            <a:ext cx="7267575" cy="1419225"/>
          </a:xfrm>
          <a:prstGeom prst="rect">
            <a:avLst/>
          </a:prstGeom>
        </p:spPr>
      </p:pic>
      <p:sp>
        <p:nvSpPr>
          <p:cNvPr id="7" name="Title 1"/>
          <p:cNvSpPr txBox="1">
            <a:spLocks/>
          </p:cNvSpPr>
          <p:nvPr/>
        </p:nvSpPr>
        <p:spPr>
          <a:xfrm>
            <a:off x="6303818" y="201083"/>
            <a:ext cx="5746558" cy="541867"/>
          </a:xfrm>
          <a:prstGeom prst="rect">
            <a:avLst/>
          </a:prstGeom>
        </p:spPr>
        <p:style>
          <a:lnRef idx="1">
            <a:schemeClr val="accent5"/>
          </a:lnRef>
          <a:fillRef idx="2">
            <a:schemeClr val="accent5"/>
          </a:fillRef>
          <a:effectRef idx="1">
            <a:schemeClr val="accent5"/>
          </a:effectRef>
          <a:fontRef idx="minor">
            <a:schemeClr val="dk1"/>
          </a:fontRef>
        </p:style>
        <p:txBody>
          <a:bodyPr vert="horz" lIns="40640" rIns="40640" anchor="ctr">
            <a:noAutofit/>
          </a:bodyPr>
          <a:lstStyle/>
          <a:p>
            <a:pPr algn="r" rtl="1">
              <a:lnSpc>
                <a:spcPct val="115000"/>
              </a:lnSpc>
            </a:pPr>
            <a:r>
              <a:rPr lang="fa-IR" sz="2400" b="1" dirty="0">
                <a:latin typeface="Calibri"/>
                <a:ea typeface="Calibri"/>
                <a:cs typeface="B Nazanin"/>
              </a:rPr>
              <a:t> دستگاه کنترل از راه دور تجهیزات برقی بوسیله موبایل</a:t>
            </a:r>
            <a:endParaRPr lang="fa-IR" sz="2400" b="1" dirty="0">
              <a:solidFill>
                <a:prstClr val="black"/>
              </a:solidFill>
              <a:latin typeface="Calibri"/>
              <a:ea typeface="Calibri"/>
              <a:cs typeface="B Nazanin"/>
            </a:endParaRPr>
          </a:p>
        </p:txBody>
      </p:sp>
      <p:sp>
        <p:nvSpPr>
          <p:cNvPr id="5" name="Rectangle 4"/>
          <p:cNvSpPr/>
          <p:nvPr/>
        </p:nvSpPr>
        <p:spPr>
          <a:xfrm>
            <a:off x="9204985" y="1056407"/>
            <a:ext cx="2287807" cy="369332"/>
          </a:xfrm>
          <a:prstGeom prst="rect">
            <a:avLst/>
          </a:prstGeom>
        </p:spPr>
        <p:txBody>
          <a:bodyPr wrap="none">
            <a:spAutoFit/>
          </a:bodyPr>
          <a:lstStyle/>
          <a:p>
            <a:pPr algn="r" rtl="1">
              <a:spcAft>
                <a:spcPts val="0"/>
              </a:spcAft>
            </a:pPr>
            <a:r>
              <a:rPr lang="fa-IR" b="1" dirty="0">
                <a:latin typeface="Times New Roman" panose="02020603050405020304" pitchFamily="18" charset="0"/>
                <a:ea typeface="Times New Roman" panose="02020603050405020304" pitchFamily="18" charset="0"/>
                <a:cs typeface="B Nazanin" panose="00000400000000000000" pitchFamily="2" charset="-78"/>
              </a:rPr>
              <a:t>کاربردهای مختلف دستگاه:</a:t>
            </a:r>
            <a:endParaRPr lang="en-US" sz="14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7703" y="3953940"/>
            <a:ext cx="3265200" cy="252588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9563" y="4077391"/>
            <a:ext cx="3622800" cy="1804952"/>
          </a:xfrm>
          <a:prstGeom prst="rect">
            <a:avLst/>
          </a:prstGeom>
        </p:spPr>
      </p:pic>
      <p:pic>
        <p:nvPicPr>
          <p:cNvPr id="2" name="Picture 1">
            <a:extLst>
              <a:ext uri="{FF2B5EF4-FFF2-40B4-BE49-F238E27FC236}">
                <a16:creationId xmlns:a16="http://schemas.microsoft.com/office/drawing/2014/main" id="{807C0AA6-EA86-4D4F-9EE1-E46140BE5D4E}"/>
              </a:ext>
            </a:extLst>
          </p:cNvPr>
          <p:cNvPicPr>
            <a:picLocks noChangeAspect="1"/>
          </p:cNvPicPr>
          <p:nvPr/>
        </p:nvPicPr>
        <p:blipFill>
          <a:blip r:embed="rId8"/>
          <a:stretch>
            <a:fillRect/>
          </a:stretch>
        </p:blipFill>
        <p:spPr>
          <a:xfrm>
            <a:off x="0" y="-113612"/>
            <a:ext cx="2402032" cy="1713124"/>
          </a:xfrm>
          <a:prstGeom prst="rect">
            <a:avLst/>
          </a:prstGeom>
        </p:spPr>
      </p:pic>
    </p:spTree>
    <p:extLst>
      <p:ext uri="{BB962C8B-B14F-4D97-AF65-F5344CB8AC3E}">
        <p14:creationId xmlns:p14="http://schemas.microsoft.com/office/powerpoint/2010/main" val="352507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195047"/>
            <a:ext cx="2078182" cy="16494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5438775"/>
            <a:ext cx="7267575" cy="1419225"/>
          </a:xfrm>
          <a:prstGeom prst="rect">
            <a:avLst/>
          </a:prstGeom>
        </p:spPr>
      </p:pic>
      <p:sp>
        <p:nvSpPr>
          <p:cNvPr id="7" name="Title 1"/>
          <p:cNvSpPr txBox="1">
            <a:spLocks/>
          </p:cNvSpPr>
          <p:nvPr/>
        </p:nvSpPr>
        <p:spPr>
          <a:xfrm>
            <a:off x="6303818" y="201083"/>
            <a:ext cx="5746558" cy="541867"/>
          </a:xfrm>
          <a:prstGeom prst="rect">
            <a:avLst/>
          </a:prstGeom>
        </p:spPr>
        <p:style>
          <a:lnRef idx="1">
            <a:schemeClr val="accent5"/>
          </a:lnRef>
          <a:fillRef idx="2">
            <a:schemeClr val="accent5"/>
          </a:fillRef>
          <a:effectRef idx="1">
            <a:schemeClr val="accent5"/>
          </a:effectRef>
          <a:fontRef idx="minor">
            <a:schemeClr val="dk1"/>
          </a:fontRef>
        </p:style>
        <p:txBody>
          <a:bodyPr vert="horz" lIns="40640" rIns="40640" anchor="ctr">
            <a:noAutofit/>
          </a:bodyPr>
          <a:lstStyle/>
          <a:p>
            <a:pPr algn="r" rtl="1">
              <a:lnSpc>
                <a:spcPct val="115000"/>
              </a:lnSpc>
            </a:pPr>
            <a:r>
              <a:rPr lang="fa-IR" sz="2400" b="1" dirty="0">
                <a:latin typeface="Calibri"/>
                <a:ea typeface="Calibri"/>
                <a:cs typeface="B Nazanin"/>
              </a:rPr>
              <a:t> دستگاه کنترل از راه دور تجهیزات برقی بوسیله موبایل</a:t>
            </a:r>
            <a:endParaRPr lang="fa-IR" sz="2400" b="1" dirty="0">
              <a:solidFill>
                <a:prstClr val="black"/>
              </a:solidFill>
              <a:latin typeface="Calibri"/>
              <a:ea typeface="Calibri"/>
              <a:cs typeface="B Nazanin"/>
            </a:endParaRPr>
          </a:p>
        </p:txBody>
      </p:sp>
      <p:sp>
        <p:nvSpPr>
          <p:cNvPr id="5" name="Rectangle 4"/>
          <p:cNvSpPr/>
          <p:nvPr/>
        </p:nvSpPr>
        <p:spPr>
          <a:xfrm>
            <a:off x="9204985" y="1056407"/>
            <a:ext cx="2287807" cy="369332"/>
          </a:xfrm>
          <a:prstGeom prst="rect">
            <a:avLst/>
          </a:prstGeom>
        </p:spPr>
        <p:txBody>
          <a:bodyPr wrap="none">
            <a:spAutoFit/>
          </a:bodyPr>
          <a:lstStyle/>
          <a:p>
            <a:pPr algn="r" rtl="1">
              <a:spcAft>
                <a:spcPts val="0"/>
              </a:spcAft>
            </a:pPr>
            <a:r>
              <a:rPr lang="fa-IR" b="1" dirty="0">
                <a:latin typeface="Times New Roman" panose="02020603050405020304" pitchFamily="18" charset="0"/>
                <a:ea typeface="Times New Roman" panose="02020603050405020304" pitchFamily="18" charset="0"/>
                <a:cs typeface="B Nazanin" panose="00000400000000000000" pitchFamily="2" charset="-78"/>
              </a:rPr>
              <a:t>کاربردهای مختلف دستگاه:</a:t>
            </a:r>
            <a:endParaRPr lang="en-US" sz="1400"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775" y="3848976"/>
            <a:ext cx="3466800" cy="21708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4423" y="1325766"/>
            <a:ext cx="3543600" cy="23820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0978" y="1325766"/>
            <a:ext cx="3534000" cy="208440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0978" y="3707766"/>
            <a:ext cx="3658800" cy="2938800"/>
          </a:xfrm>
          <a:prstGeom prst="rect">
            <a:avLst/>
          </a:prstGeom>
        </p:spPr>
      </p:pic>
      <p:pic>
        <p:nvPicPr>
          <p:cNvPr id="3" name="Picture 2">
            <a:extLst>
              <a:ext uri="{FF2B5EF4-FFF2-40B4-BE49-F238E27FC236}">
                <a16:creationId xmlns:a16="http://schemas.microsoft.com/office/drawing/2014/main" id="{B61D5EF7-54C3-4647-8CD1-32879B5E66C2}"/>
              </a:ext>
            </a:extLst>
          </p:cNvPr>
          <p:cNvPicPr>
            <a:picLocks noChangeAspect="1"/>
          </p:cNvPicPr>
          <p:nvPr/>
        </p:nvPicPr>
        <p:blipFill>
          <a:blip r:embed="rId8"/>
          <a:stretch>
            <a:fillRect/>
          </a:stretch>
        </p:blipFill>
        <p:spPr>
          <a:xfrm>
            <a:off x="26096" y="-113612"/>
            <a:ext cx="2402032" cy="1713124"/>
          </a:xfrm>
          <a:prstGeom prst="rect">
            <a:avLst/>
          </a:prstGeom>
        </p:spPr>
      </p:pic>
    </p:spTree>
    <p:extLst>
      <p:ext uri="{BB962C8B-B14F-4D97-AF65-F5344CB8AC3E}">
        <p14:creationId xmlns:p14="http://schemas.microsoft.com/office/powerpoint/2010/main" val="1017425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TotalTime>
  <Words>1101</Words>
  <Application>Microsoft Office PowerPoint</Application>
  <PresentationFormat>Widescreen</PresentationFormat>
  <Paragraphs>98</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Autumn</vt:lpstr>
      <vt:lpstr>B Nazanin</vt:lpstr>
      <vt:lpstr>Calibri</vt:lpstr>
      <vt:lpstr>Calibri Light</vt:lpstr>
      <vt:lpstr>Lucida Sans Unicode</vt:lpstr>
      <vt:lpstr>Times New Roman</vt:lpstr>
      <vt:lpstr>Office Theme</vt:lpstr>
      <vt:lpstr>PowerPoint Presentation</vt:lpstr>
      <vt:lpstr>دستگاه کنترل از راه دور تجهیزات برقی بوسیله موبایل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tgn</dc:creator>
  <cp:lastModifiedBy>sarv</cp:lastModifiedBy>
  <cp:revision>65</cp:revision>
  <dcterms:created xsi:type="dcterms:W3CDTF">2020-10-06T08:46:41Z</dcterms:created>
  <dcterms:modified xsi:type="dcterms:W3CDTF">2021-10-21T05:45:36Z</dcterms:modified>
</cp:coreProperties>
</file>